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9" r:id="rId2"/>
    <p:sldId id="261" r:id="rId3"/>
    <p:sldId id="264" r:id="rId4"/>
    <p:sldId id="280" r:id="rId5"/>
    <p:sldId id="267" r:id="rId6"/>
    <p:sldId id="263" r:id="rId7"/>
    <p:sldId id="273" r:id="rId8"/>
    <p:sldId id="271" r:id="rId9"/>
    <p:sldId id="269" r:id="rId10"/>
    <p:sldId id="270" r:id="rId11"/>
    <p:sldId id="274" r:id="rId12"/>
    <p:sldId id="275" r:id="rId13"/>
    <p:sldId id="265" r:id="rId14"/>
    <p:sldId id="276" r:id="rId15"/>
    <p:sldId id="277" r:id="rId16"/>
    <p:sldId id="278" r:id="rId17"/>
    <p:sldId id="279" r:id="rId18"/>
    <p:sldId id="282" r:id="rId19"/>
    <p:sldId id="281"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6"/>
    <p:restoredTop sz="96187" autoAdjust="0"/>
  </p:normalViewPr>
  <p:slideViewPr>
    <p:cSldViewPr snapToGrid="0" snapToObjects="1">
      <p:cViewPr varScale="1">
        <p:scale>
          <a:sx n="82" d="100"/>
          <a:sy n="82" d="100"/>
        </p:scale>
        <p:origin x="126"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image" Target="../media/image4.png"/></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flip="none" rotWithShape="1">
              <a:gsLst>
                <a:gs pos="63000">
                  <a:srgbClr val="275DF5"/>
                </a:gs>
                <a:gs pos="0">
                  <a:srgbClr val="4BD1FB"/>
                </a:gs>
              </a:gsLst>
              <a:lin ang="16200000" scaled="1"/>
              <a:tileRect/>
            </a:gradFill>
            <a:ln>
              <a:noFill/>
            </a:ln>
            <a:effectLst/>
          </c:spPr>
          <c:invertIfNegative val="0"/>
          <c:cat>
            <c:numRef>
              <c:f>Sheet1!$A$2:$A$13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Sheet1!$B$2:$B$13</c:f>
              <c:numCache>
                <c:formatCode>General</c:formatCode>
                <c:ptCount val="12"/>
                <c:pt idx="0">
                  <c:v>159640</c:v>
                </c:pt>
                <c:pt idx="1">
                  <c:v>184736</c:v>
                </c:pt>
                <c:pt idx="2">
                  <c:v>218156</c:v>
                </c:pt>
                <c:pt idx="3">
                  <c:v>251967</c:v>
                </c:pt>
                <c:pt idx="4">
                  <c:v>282528</c:v>
                </c:pt>
                <c:pt idx="5">
                  <c:v>311052</c:v>
                </c:pt>
                <c:pt idx="6">
                  <c:v>346840</c:v>
                </c:pt>
                <c:pt idx="7">
                  <c:v>398694</c:v>
                </c:pt>
                <c:pt idx="8">
                  <c:v>488114</c:v>
                </c:pt>
                <c:pt idx="9">
                  <c:v>546595</c:v>
                </c:pt>
                <c:pt idx="10">
                  <c:v>630906</c:v>
                </c:pt>
                <c:pt idx="11">
                  <c:v>735573</c:v>
                </c:pt>
              </c:numCache>
            </c:numRef>
          </c:val>
          <c:extLst xmlns:c16r2="http://schemas.microsoft.com/office/drawing/2015/06/chart">
            <c:ext xmlns:c16="http://schemas.microsoft.com/office/drawing/2014/chart" uri="{C3380CC4-5D6E-409C-BE32-E72D297353CC}">
              <c16:uniqueId val="{00000000-AF9C-6449-9290-D7E6B2F09BE0}"/>
            </c:ext>
          </c:extLst>
        </c:ser>
        <c:ser>
          <c:idx val="1"/>
          <c:order val="1"/>
          <c:tx>
            <c:strRef>
              <c:f>Sheet1!$C$1</c:f>
              <c:strCache>
                <c:ptCount val="1"/>
                <c:pt idx="0">
                  <c:v>系列 2</c:v>
                </c:pt>
              </c:strCache>
            </c:strRef>
          </c:tx>
          <c:spPr>
            <a:gradFill>
              <a:gsLst>
                <a:gs pos="63000">
                  <a:srgbClr val="D67500"/>
                </a:gs>
                <a:gs pos="0">
                  <a:srgbClr val="EF991B"/>
                </a:gs>
              </a:gsLst>
              <a:lin ang="16200000" scaled="1"/>
            </a:gradFill>
            <a:ln>
              <a:noFill/>
            </a:ln>
            <a:effectLst/>
          </c:spPr>
          <c:invertIfNegative val="0"/>
          <c:cat>
            <c:numRef>
              <c:f>Sheet1!$A$2:$A$13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Sheet1!$C$2:$C$13</c:f>
              <c:numCache>
                <c:formatCode>General</c:formatCode>
                <c:ptCount val="12"/>
                <c:pt idx="0">
                  <c:v>25235</c:v>
                </c:pt>
                <c:pt idx="1">
                  <c:v>34671</c:v>
                </c:pt>
                <c:pt idx="2">
                  <c:v>49193</c:v>
                </c:pt>
                <c:pt idx="3">
                  <c:v>60903</c:v>
                </c:pt>
                <c:pt idx="4">
                  <c:v>70674</c:v>
                </c:pt>
                <c:pt idx="5">
                  <c:v>87373</c:v>
                </c:pt>
                <c:pt idx="6">
                  <c:v>110861</c:v>
                </c:pt>
                <c:pt idx="7">
                  <c:v>130196</c:v>
                </c:pt>
                <c:pt idx="8">
                  <c:v>168857</c:v>
                </c:pt>
                <c:pt idx="9">
                  <c:v>205429</c:v>
                </c:pt>
                <c:pt idx="10">
                  <c:v>238771</c:v>
                </c:pt>
                <c:pt idx="11">
                  <c:v>267615</c:v>
                </c:pt>
              </c:numCache>
            </c:numRef>
          </c:val>
          <c:extLst xmlns:c16r2="http://schemas.microsoft.com/office/drawing/2015/06/chart">
            <c:ext xmlns:c16="http://schemas.microsoft.com/office/drawing/2014/chart" uri="{C3380CC4-5D6E-409C-BE32-E72D297353CC}">
              <c16:uniqueId val="{00000001-AF9C-6449-9290-D7E6B2F09BE0}"/>
            </c:ext>
          </c:extLst>
        </c:ser>
        <c:dLbls>
          <c:showLegendKey val="0"/>
          <c:showVal val="0"/>
          <c:showCatName val="0"/>
          <c:showSerName val="0"/>
          <c:showPercent val="0"/>
          <c:showBubbleSize val="0"/>
        </c:dLbls>
        <c:gapWidth val="80"/>
        <c:overlap val="-27"/>
        <c:axId val="-159097472"/>
        <c:axId val="-159094208"/>
      </c:barChart>
      <c:lineChart>
        <c:grouping val="standard"/>
        <c:varyColors val="0"/>
        <c:ser>
          <c:idx val="2"/>
          <c:order val="2"/>
          <c:tx>
            <c:strRef>
              <c:f>Sheet1!$D$1</c:f>
              <c:strCache>
                <c:ptCount val="1"/>
                <c:pt idx="0">
                  <c:v>系列 3</c:v>
                </c:pt>
              </c:strCache>
            </c:strRef>
          </c:tx>
          <c:spPr>
            <a:ln w="28575" cap="rnd" cmpd="sng" algn="ctr">
              <a:solidFill>
                <a:srgbClr val="00B0F0"/>
              </a:solid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cat>
            <c:numRef>
              <c:f>Sheet1!$A$2:$A$13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Sheet1!$D$2:$D$13</c:f>
              <c:numCache>
                <c:formatCode>0.00%</c:formatCode>
                <c:ptCount val="12"/>
                <c:pt idx="0">
                  <c:v>0.156</c:v>
                </c:pt>
                <c:pt idx="1">
                  <c:v>0.188</c:v>
                </c:pt>
                <c:pt idx="2">
                  <c:v>0.22500000000000001</c:v>
                </c:pt>
                <c:pt idx="3">
                  <c:v>0.24199999999999999</c:v>
                </c:pt>
                <c:pt idx="4">
                  <c:v>0.25</c:v>
                </c:pt>
                <c:pt idx="5">
                  <c:v>0.28100000000000003</c:v>
                </c:pt>
                <c:pt idx="6">
                  <c:v>0.32</c:v>
                </c:pt>
                <c:pt idx="7">
                  <c:v>0.32700000000000001</c:v>
                </c:pt>
                <c:pt idx="8">
                  <c:v>0.34599999999999997</c:v>
                </c:pt>
                <c:pt idx="9">
                  <c:v>0.376</c:v>
                </c:pt>
                <c:pt idx="10">
                  <c:v>0.378</c:v>
                </c:pt>
                <c:pt idx="11">
                  <c:v>0.36399999999999999</c:v>
                </c:pt>
              </c:numCache>
            </c:numRef>
          </c:val>
          <c:smooth val="0"/>
          <c:extLst xmlns:c16r2="http://schemas.microsoft.com/office/drawing/2015/06/chart">
            <c:ext xmlns:c16="http://schemas.microsoft.com/office/drawing/2014/chart" uri="{C3380CC4-5D6E-409C-BE32-E72D297353CC}">
              <c16:uniqueId val="{00000002-AF9C-6449-9290-D7E6B2F09BE0}"/>
            </c:ext>
          </c:extLst>
        </c:ser>
        <c:dLbls>
          <c:showLegendKey val="0"/>
          <c:showVal val="0"/>
          <c:showCatName val="0"/>
          <c:showSerName val="0"/>
          <c:showPercent val="0"/>
          <c:showBubbleSize val="0"/>
        </c:dLbls>
        <c:marker val="1"/>
        <c:smooth val="0"/>
        <c:axId val="-159101280"/>
        <c:axId val="-159092032"/>
      </c:lineChart>
      <c:catAx>
        <c:axId val="-15909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lgn="ctr">
              <a:defRPr lang="en-US" altLang="zh-CN" sz="1000" b="0" i="0" u="none" strike="noStrike" kern="1200" baseline="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defRPr>
            </a:pPr>
            <a:endParaRPr lang="en-US"/>
          </a:p>
        </c:txPr>
        <c:crossAx val="-159094208"/>
        <c:crosses val="autoZero"/>
        <c:auto val="1"/>
        <c:lblAlgn val="ctr"/>
        <c:lblOffset val="100"/>
        <c:noMultiLvlLbl val="0"/>
      </c:catAx>
      <c:valAx>
        <c:axId val="-159094208"/>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12700" cap="flat" cmpd="sng" algn="ctr">
            <a:noFill/>
            <a:prstDash val="solid"/>
            <a:round/>
          </a:ln>
          <a:effectLst/>
        </c:spPr>
        <c:txPr>
          <a:bodyPr rot="-60000000" spcFirstLastPara="1" vertOverflow="ellipsis" vert="horz" wrap="square" anchor="ctr" anchorCtr="1"/>
          <a:lstStyle/>
          <a:p>
            <a:pPr>
              <a:defRPr lang="en-US" altLang="zh-CN" sz="1000" b="0" i="0" u="none" strike="noStrike" kern="1200" baseline="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defRPr>
            </a:pPr>
            <a:endParaRPr lang="en-US"/>
          </a:p>
        </c:txPr>
        <c:crossAx val="-159097472"/>
        <c:crosses val="autoZero"/>
        <c:crossBetween val="between"/>
      </c:valAx>
      <c:catAx>
        <c:axId val="-159101280"/>
        <c:scaling>
          <c:orientation val="minMax"/>
        </c:scaling>
        <c:delete val="1"/>
        <c:axPos val="b"/>
        <c:numFmt formatCode="General" sourceLinked="1"/>
        <c:majorTickMark val="out"/>
        <c:minorTickMark val="none"/>
        <c:tickLblPos val="nextTo"/>
        <c:crossAx val="-159092032"/>
        <c:crosses val="autoZero"/>
        <c:auto val="1"/>
        <c:lblAlgn val="ctr"/>
        <c:lblOffset val="100"/>
        <c:noMultiLvlLbl val="0"/>
      </c:catAx>
      <c:valAx>
        <c:axId val="-159092032"/>
        <c:scaling>
          <c:orientation val="minMax"/>
        </c:scaling>
        <c:delete val="0"/>
        <c:axPos val="r"/>
        <c:numFmt formatCode="0%" sourceLinked="0"/>
        <c:majorTickMark val="out"/>
        <c:minorTickMark val="none"/>
        <c:tickLblPos val="nextTo"/>
        <c:spPr>
          <a:noFill/>
          <a:ln w="12700" cap="flat" cmpd="sng" algn="ctr">
            <a:noFill/>
            <a:prstDash val="solid"/>
            <a:round/>
          </a:ln>
          <a:effectLst/>
        </c:spPr>
        <c:txPr>
          <a:bodyPr rot="-60000000" spcFirstLastPara="1" vertOverflow="ellipsis" vert="horz" wrap="square" anchor="ctr" anchorCtr="1"/>
          <a:lstStyle/>
          <a:p>
            <a:pPr algn="ctr">
              <a:defRPr lang="en-US" altLang="zh-CN" sz="1000" b="0" i="0" u="none" strike="noStrike" kern="1200" baseline="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defRPr>
            </a:pPr>
            <a:endParaRPr lang="en-US"/>
          </a:p>
        </c:txPr>
        <c:crossAx val="-159101280"/>
        <c:crosses val="max"/>
        <c:crossBetween val="between"/>
      </c:valAx>
      <c:spPr>
        <a:noFill/>
        <a:ln>
          <a:noFill/>
        </a:ln>
        <a:effectLst/>
      </c:spPr>
    </c:plotArea>
    <c:plotVisOnly val="1"/>
    <c:dispBlanksAs val="gap"/>
    <c:showDLblsOverMax val="0"/>
  </c:chart>
  <c:spPr>
    <a:noFill/>
    <a:ln>
      <a:noFill/>
    </a:ln>
    <a:effectLst/>
  </c:spPr>
  <c:txPr>
    <a:bodyPr/>
    <a:lstStyle/>
    <a:p>
      <a:pPr>
        <a:defRPr lang="zh-CN"/>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spPr>
            <a:solidFill>
              <a:srgbClr val="275DF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r">
                  <a:defRPr lang="en-US" altLang="zh-CN" sz="1200" b="1" i="0" u="none" strike="noStrike" kern="1200" baseline="0">
                    <a:solidFill>
                      <a:srgbClr val="275DF5"/>
                    </a:solidFill>
                    <a:latin typeface="Arial" panose="020B0604020202020204" pitchFamily="34" charset="0"/>
                    <a:ea typeface="微软雅黑" panose="020B0503020204020204" charset="-122"/>
                    <a:cs typeface="Arial" panose="020B060402020202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类别 1</c:v>
                </c:pt>
                <c:pt idx="1">
                  <c:v>类别 2</c:v>
                </c:pt>
                <c:pt idx="2">
                  <c:v>类别 3</c:v>
                </c:pt>
                <c:pt idx="3">
                  <c:v>类别 4</c:v>
                </c:pt>
              </c:strCache>
            </c:strRef>
          </c:cat>
          <c:val>
            <c:numRef>
              <c:f>Sheet1!$B$2:$B$6</c:f>
              <c:numCache>
                <c:formatCode>0.00%</c:formatCode>
                <c:ptCount val="5"/>
                <c:pt idx="0">
                  <c:v>0.66349999999999998</c:v>
                </c:pt>
                <c:pt idx="1">
                  <c:v>0.2888</c:v>
                </c:pt>
                <c:pt idx="2">
                  <c:v>3.3399999999999999E-2</c:v>
                </c:pt>
                <c:pt idx="3">
                  <c:v>1.03E-2</c:v>
                </c:pt>
                <c:pt idx="4">
                  <c:v>4.0000000000000001E-3</c:v>
                </c:pt>
              </c:numCache>
            </c:numRef>
          </c:val>
          <c:extLst xmlns:c16r2="http://schemas.microsoft.com/office/drawing/2015/06/chart">
            <c:ext xmlns:c16="http://schemas.microsoft.com/office/drawing/2014/chart" uri="{C3380CC4-5D6E-409C-BE32-E72D297353CC}">
              <c16:uniqueId val="{00000000-2C44-5442-9474-3013C7EA0E35}"/>
            </c:ext>
          </c:extLst>
        </c:ser>
        <c:dLbls>
          <c:showLegendKey val="0"/>
          <c:showVal val="1"/>
          <c:showCatName val="0"/>
          <c:showSerName val="0"/>
          <c:showPercent val="0"/>
          <c:showBubbleSize val="0"/>
        </c:dLbls>
        <c:gapWidth val="80"/>
        <c:axId val="-159096384"/>
        <c:axId val="-159095840"/>
      </c:barChart>
      <c:catAx>
        <c:axId val="-15909638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en-US"/>
          </a:p>
        </c:txPr>
        <c:crossAx val="-159095840"/>
        <c:crosses val="autoZero"/>
        <c:auto val="1"/>
        <c:lblAlgn val="ctr"/>
        <c:lblOffset val="100"/>
        <c:noMultiLvlLbl val="0"/>
      </c:catAx>
      <c:valAx>
        <c:axId val="-159095840"/>
        <c:scaling>
          <c:orientation val="minMax"/>
        </c:scaling>
        <c:delete val="1"/>
        <c:axPos val="t"/>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15909638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275DF5"/>
              </a:solidFill>
              <a:ln w="19050">
                <a:solidFill>
                  <a:schemeClr val="lt1"/>
                </a:solidFill>
              </a:ln>
              <a:effectLst/>
            </c:spPr>
            <c:extLst xmlns:c16r2="http://schemas.microsoft.com/office/drawing/2015/06/chart">
              <c:ext xmlns:c16="http://schemas.microsoft.com/office/drawing/2014/chart" uri="{C3380CC4-5D6E-409C-BE32-E72D297353CC}">
                <c16:uniqueId val="{00000001-FB01-F04E-AB38-DE41F6F50C7B}"/>
              </c:ext>
            </c:extLst>
          </c:dPt>
          <c:dPt>
            <c:idx val="1"/>
            <c:bubble3D val="0"/>
            <c:spPr>
              <a:solidFill>
                <a:srgbClr val="0070C0"/>
              </a:solidFill>
              <a:ln w="19050">
                <a:solidFill>
                  <a:schemeClr val="lt1"/>
                </a:solidFill>
              </a:ln>
              <a:effectLst/>
            </c:spPr>
            <c:extLst xmlns:c16r2="http://schemas.microsoft.com/office/drawing/2015/06/chart">
              <c:ext xmlns:c16="http://schemas.microsoft.com/office/drawing/2014/chart" uri="{C3380CC4-5D6E-409C-BE32-E72D297353CC}">
                <c16:uniqueId val="{00000003-FB01-F04E-AB38-DE41F6F50C7B}"/>
              </c:ext>
            </c:extLst>
          </c:dPt>
          <c:dPt>
            <c:idx val="2"/>
            <c:bubble3D val="0"/>
            <c:spPr>
              <a:solidFill>
                <a:srgbClr val="002060"/>
              </a:solidFill>
              <a:ln w="19050">
                <a:solidFill>
                  <a:schemeClr val="lt1"/>
                </a:solidFill>
              </a:ln>
              <a:effectLst/>
            </c:spPr>
            <c:extLst xmlns:c16r2="http://schemas.microsoft.com/office/drawing/2015/06/chart">
              <c:ext xmlns:c16="http://schemas.microsoft.com/office/drawing/2014/chart" uri="{C3380CC4-5D6E-409C-BE32-E72D297353CC}">
                <c16:uniqueId val="{00000005-FB01-F04E-AB38-DE41F6F50C7B}"/>
              </c:ext>
            </c:extLst>
          </c:dPt>
          <c:dPt>
            <c:idx val="3"/>
            <c:bubble3D val="0"/>
            <c:spPr>
              <a:solidFill>
                <a:srgbClr val="1BABFA"/>
              </a:solidFill>
              <a:ln w="19050">
                <a:solidFill>
                  <a:schemeClr val="lt1"/>
                </a:solidFill>
              </a:ln>
              <a:effectLst/>
            </c:spPr>
            <c:extLst xmlns:c16r2="http://schemas.microsoft.com/office/drawing/2015/06/chart">
              <c:ext xmlns:c16="http://schemas.microsoft.com/office/drawing/2014/chart" uri="{C3380CC4-5D6E-409C-BE32-E72D297353CC}">
                <c16:uniqueId val="{00000007-FB01-F04E-AB38-DE41F6F50C7B}"/>
              </c:ext>
            </c:extLst>
          </c:dPt>
          <c:dLbls>
            <c:delete val="1"/>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9.11</c:v>
                </c:pt>
                <c:pt idx="1">
                  <c:v>16.23</c:v>
                </c:pt>
                <c:pt idx="2">
                  <c:v>42.42</c:v>
                </c:pt>
                <c:pt idx="3">
                  <c:v>32.24</c:v>
                </c:pt>
              </c:numCache>
            </c:numRef>
          </c:val>
          <c:extLst xmlns:c16r2="http://schemas.microsoft.com/office/drawing/2015/06/chart">
            <c:ext xmlns:c16="http://schemas.microsoft.com/office/drawing/2014/chart" uri="{C3380CC4-5D6E-409C-BE32-E72D297353CC}">
              <c16:uniqueId val="{00000008-FB01-F04E-AB38-DE41F6F50C7B}"/>
            </c:ext>
          </c:extLst>
        </c:ser>
        <c:dLbls>
          <c:showLegendKey val="0"/>
          <c:showVal val="1"/>
          <c:showCatName val="0"/>
          <c:showSerName val="0"/>
          <c:showPercent val="0"/>
          <c:showBubbleSize val="0"/>
          <c:showLeaderLines val="1"/>
        </c:dLbls>
        <c:firstSliceAng val="323"/>
        <c:holeSize val="63"/>
      </c:doughnutChart>
      <c:spPr>
        <a:noFill/>
        <a:ln>
          <a:noFill/>
        </a:ln>
        <a:effectLst/>
      </c:spPr>
    </c:plotArea>
    <c:plotVisOnly val="1"/>
    <c:dispBlanksAs val="gap"/>
    <c:showDLblsOverMax val="0"/>
  </c:chart>
  <c:spPr>
    <a:noFill/>
    <a:ln>
      <a:noFill/>
    </a:ln>
    <a:effectLst/>
  </c:spPr>
  <c:txPr>
    <a:bodyPr/>
    <a:lstStyle/>
    <a:p>
      <a:pPr>
        <a:defRPr lang="zh-CN"/>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30D25-4A58-F449-A038-AA9645391B73}" type="datetimeFigureOut">
              <a:rPr lang="en-US" smtClean="0"/>
              <a:t>8/13/2024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0674C2-C0AC-774E-A77E-05E14EA999F2}" type="slidenum">
              <a:rPr lang="en-US" smtClean="0"/>
              <a:t>‹#›</a:t>
            </a:fld>
            <a:endParaRPr lang="en-US"/>
          </a:p>
        </p:txBody>
      </p:sp>
    </p:spTree>
    <p:extLst>
      <p:ext uri="{BB962C8B-B14F-4D97-AF65-F5344CB8AC3E}">
        <p14:creationId xmlns:p14="http://schemas.microsoft.com/office/powerpoint/2010/main" val="237901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674C2-C0AC-774E-A77E-05E14EA999F2}" type="slidenum">
              <a:rPr lang="en-US" smtClean="0"/>
              <a:t>1</a:t>
            </a:fld>
            <a:endParaRPr lang="en-US"/>
          </a:p>
        </p:txBody>
      </p:sp>
    </p:spTree>
    <p:extLst>
      <p:ext uri="{BB962C8B-B14F-4D97-AF65-F5344CB8AC3E}">
        <p14:creationId xmlns:p14="http://schemas.microsoft.com/office/powerpoint/2010/main" val="117000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00674C2-C0AC-774E-A77E-05E14EA999F2}" type="slidenum">
              <a:rPr lang="en-US" smtClean="0"/>
              <a:t>3</a:t>
            </a:fld>
            <a:endParaRPr lang="en-US"/>
          </a:p>
        </p:txBody>
      </p:sp>
    </p:spTree>
    <p:extLst>
      <p:ext uri="{BB962C8B-B14F-4D97-AF65-F5344CB8AC3E}">
        <p14:creationId xmlns:p14="http://schemas.microsoft.com/office/powerpoint/2010/main" val="2981218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00674C2-C0AC-774E-A77E-05E14EA999F2}" type="slidenum">
              <a:rPr lang="en-US" smtClean="0"/>
              <a:t>4</a:t>
            </a:fld>
            <a:endParaRPr lang="en-US"/>
          </a:p>
        </p:txBody>
      </p:sp>
    </p:spTree>
    <p:extLst>
      <p:ext uri="{BB962C8B-B14F-4D97-AF65-F5344CB8AC3E}">
        <p14:creationId xmlns:p14="http://schemas.microsoft.com/office/powerpoint/2010/main" val="2109857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100674C2-C0AC-774E-A77E-05E14EA999F2}" type="slidenum">
              <a:rPr lang="en-US" smtClean="0"/>
              <a:t>19</a:t>
            </a:fld>
            <a:endParaRPr lang="en-US"/>
          </a:p>
        </p:txBody>
      </p:sp>
    </p:spTree>
    <p:extLst>
      <p:ext uri="{BB962C8B-B14F-4D97-AF65-F5344CB8AC3E}">
        <p14:creationId xmlns:p14="http://schemas.microsoft.com/office/powerpoint/2010/main" val="145315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F6986-8D13-3C4B-B5EC-86EA3EE873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58EE2D6-8C84-6A4B-A425-2CE7CE2E413B}"/>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EA5A07C-2746-4E47-ADF3-EE2CE6962D1D}"/>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B409B08A-7F71-CF4E-9896-37DB73AB2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24AC555-4E39-7642-8D2D-598D80D754FD}"/>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326333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B68ED-D325-764B-94BA-696FB0F8EC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A8E5B4A-7FDD-3744-A290-904B15A76B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D0BDEF-F70C-C246-A054-B36CCB69AC01}"/>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A4015DD5-DE22-104D-836D-B8AE63A9F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0F5C81-FD52-314D-8016-A1FAFE2E83F5}"/>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298621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D67D99E-F1C1-4E4B-AC63-3B83FA3F4FB2}"/>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DAF5E7-08A6-F946-853F-966B05AADE88}"/>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6FCD77-77FF-C94E-8400-96F772B458BA}"/>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8CF910C7-B023-A047-AE78-14E116C83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8647A2-FD69-D645-BC07-346ADA61763B}"/>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72549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15243-86AB-9647-AC2C-5E1B29590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F6CAA6C-EB58-B142-B5A8-E500BA33402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2C052C-289F-A845-BBF4-B8AAE058D155}"/>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ED74CCA7-72FA-B749-BF80-2DEC62221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F7AA7E-63BF-FB49-892B-2B505A36F496}"/>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83391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79FF8D-1A7E-E54F-B1E6-9AE5E1E5CBF7}"/>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1D9066C-AA3D-1949-B631-E80468A892EF}"/>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32B1FCE-267B-554D-BADB-3C1C76807DDC}"/>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B93B6E78-63CE-A94F-9D27-29189C817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BF6E308-9E0D-F949-9DBC-E79C32A71E6A}"/>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71718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A2DD73-9A98-1C4C-894E-15DF8594CE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0FFD66-102A-B94C-9B50-487E4EEBCA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5A15488-42A1-1B4A-B843-5F229B6E1F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18E4072-B89A-2B48-A5AB-FA3EB9644014}"/>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6" name="Footer Placeholder 5">
            <a:extLst>
              <a:ext uri="{FF2B5EF4-FFF2-40B4-BE49-F238E27FC236}">
                <a16:creationId xmlns:a16="http://schemas.microsoft.com/office/drawing/2014/main" xmlns="" id="{492C746D-F06D-1543-8AFF-58DCFB9EC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FF6F20E-E7B3-1C43-A2CB-AFFFD06096AA}"/>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272320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D6E80-987C-954D-8A4D-E0C449D79FAF}"/>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6FB5F86-760D-D24C-8E1E-086015383616}"/>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E52B98-4C82-794A-B952-2B4C02457370}"/>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6018A3B-D1EB-2648-8933-3A56B283013E}"/>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B521516-309C-EF47-8A60-DE2CA1277C6B}"/>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E74172B-A50A-5C42-9868-99B482192198}"/>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8" name="Footer Placeholder 7">
            <a:extLst>
              <a:ext uri="{FF2B5EF4-FFF2-40B4-BE49-F238E27FC236}">
                <a16:creationId xmlns:a16="http://schemas.microsoft.com/office/drawing/2014/main" xmlns="" id="{D5F655C7-07F3-334E-8A58-1DDDAFC5DC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7120E15-7BE0-F442-9B21-15AF5B840002}"/>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168878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9CDE2-7BBF-E94F-9F6A-16DA8231F3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360F820-05D1-304A-B7A1-4C83CE856DCD}"/>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4" name="Footer Placeholder 3">
            <a:extLst>
              <a:ext uri="{FF2B5EF4-FFF2-40B4-BE49-F238E27FC236}">
                <a16:creationId xmlns:a16="http://schemas.microsoft.com/office/drawing/2014/main" xmlns="" id="{52DF3397-3524-7441-80F9-4478E4FE7C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7323780-0C39-764D-A0B7-001DFE700601}"/>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44787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F86A21C-7223-CB46-91E0-DBAD649AF5F1}"/>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3" name="Footer Placeholder 2">
            <a:extLst>
              <a:ext uri="{FF2B5EF4-FFF2-40B4-BE49-F238E27FC236}">
                <a16:creationId xmlns:a16="http://schemas.microsoft.com/office/drawing/2014/main" xmlns="" id="{9ADF43EB-558A-9241-B161-8DB711882A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A759ABC-2186-D24C-98E1-4AC849F38258}"/>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43781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D6EE7-07BE-9740-885F-E264E55EF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2BF20F8-4310-FD49-ACAF-9ECBB326563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FD06DFE-6AA3-3C47-B695-E5A0ECE99D8B}"/>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17E8B08-6F2A-7A43-A3DB-6BFDFAAB5986}"/>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6" name="Footer Placeholder 5">
            <a:extLst>
              <a:ext uri="{FF2B5EF4-FFF2-40B4-BE49-F238E27FC236}">
                <a16:creationId xmlns:a16="http://schemas.microsoft.com/office/drawing/2014/main" xmlns="" id="{5AA487DC-3EC4-0743-87FC-052700DB6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04D15BC-9A64-DA46-9CF6-D6426E143EDA}"/>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419609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0F2CA-C7A1-CB4A-B310-EF71A0DE8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EB26761-409F-E742-8A48-7A9CC9349851}"/>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xmlns="" id="{437F45F8-A738-9B43-98B3-AF006995D0B2}"/>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168AFBF-73F6-F444-B1A0-01331C052D76}"/>
              </a:ext>
            </a:extLst>
          </p:cNvPr>
          <p:cNvSpPr>
            <a:spLocks noGrp="1"/>
          </p:cNvSpPr>
          <p:nvPr>
            <p:ph type="dt" sz="half" idx="10"/>
          </p:nvPr>
        </p:nvSpPr>
        <p:spPr/>
        <p:txBody>
          <a:bodyPr/>
          <a:lstStyle/>
          <a:p>
            <a:fld id="{33F6157B-33F5-7544-AB4F-CAE55D9259E0}" type="datetimeFigureOut">
              <a:rPr lang="en-US" smtClean="0"/>
              <a:t>8/13/2024</a:t>
            </a:fld>
            <a:endParaRPr lang="en-US"/>
          </a:p>
        </p:txBody>
      </p:sp>
      <p:sp>
        <p:nvSpPr>
          <p:cNvPr id="6" name="Footer Placeholder 5">
            <a:extLst>
              <a:ext uri="{FF2B5EF4-FFF2-40B4-BE49-F238E27FC236}">
                <a16:creationId xmlns:a16="http://schemas.microsoft.com/office/drawing/2014/main" xmlns="" id="{959FAB07-BC19-334F-B4A4-2F3938171C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5CB964-C774-4041-8626-75E4355CB95B}"/>
              </a:ext>
            </a:extLst>
          </p:cNvPr>
          <p:cNvSpPr>
            <a:spLocks noGrp="1"/>
          </p:cNvSpPr>
          <p:nvPr>
            <p:ph type="sldNum" sz="quarter" idx="12"/>
          </p:nvPr>
        </p:nvSpPr>
        <p:spPr/>
        <p:txBody>
          <a:bodyPr/>
          <a:lstStyle/>
          <a:p>
            <a:fld id="{1EBCCBB9-4425-0440-9C31-361807275134}" type="slidenum">
              <a:rPr lang="en-US" smtClean="0"/>
              <a:t>‹#›</a:t>
            </a:fld>
            <a:endParaRPr lang="en-US"/>
          </a:p>
        </p:txBody>
      </p:sp>
    </p:spTree>
    <p:extLst>
      <p:ext uri="{BB962C8B-B14F-4D97-AF65-F5344CB8AC3E}">
        <p14:creationId xmlns:p14="http://schemas.microsoft.com/office/powerpoint/2010/main" val="393909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C44A619-3F67-3E45-AEB7-94DDE0549E3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41FA069-B3B3-D24C-AF05-AA1AFDC844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DCDE252-1476-3442-B9C8-927A836E5572}"/>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157B-33F5-7544-AB4F-CAE55D9259E0}" type="datetimeFigureOut">
              <a:rPr lang="en-US" smtClean="0"/>
              <a:t>8/13/2024</a:t>
            </a:fld>
            <a:endParaRPr lang="en-US"/>
          </a:p>
        </p:txBody>
      </p:sp>
      <p:sp>
        <p:nvSpPr>
          <p:cNvPr id="5" name="Footer Placeholder 4">
            <a:extLst>
              <a:ext uri="{FF2B5EF4-FFF2-40B4-BE49-F238E27FC236}">
                <a16:creationId xmlns:a16="http://schemas.microsoft.com/office/drawing/2014/main" xmlns="" id="{4452F26E-9CDC-8C4F-AE16-AEEE2E19740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0AD56C3-4FDE-4344-9FAD-19F322A0666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CCBB9-4425-0440-9C31-361807275134}" type="slidenum">
              <a:rPr lang="en-US" smtClean="0"/>
              <a:t>‹#›</a:t>
            </a:fld>
            <a:endParaRPr lang="en-US"/>
          </a:p>
        </p:txBody>
      </p:sp>
    </p:spTree>
    <p:extLst>
      <p:ext uri="{BB962C8B-B14F-4D97-AF65-F5344CB8AC3E}">
        <p14:creationId xmlns:p14="http://schemas.microsoft.com/office/powerpoint/2010/main" val="319278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stm-assoc.org/wp-content/uploads/CAST-STM-Open-Access-Publishing-in-China-2022-1212-English-Edition-final.pdf" TargetMode="Externa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780A9EF-F7D4-0B48-8A83-1EDFD6AA11A0}"/>
              </a:ext>
            </a:extLst>
          </p:cNvPr>
          <p:cNvPicPr>
            <a:picLocks noChangeAspect="1"/>
          </p:cNvPicPr>
          <p:nvPr/>
        </p:nvPicPr>
        <p:blipFill>
          <a:blip r:embed="rId3"/>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xmlns="" id="{057F4A1F-4F59-B44C-B2DE-D3435902B785}"/>
              </a:ext>
            </a:extLst>
          </p:cNvPr>
          <p:cNvSpPr/>
          <p:nvPr/>
        </p:nvSpPr>
        <p:spPr>
          <a:xfrm>
            <a:off x="578749" y="1840776"/>
            <a:ext cx="6096000" cy="1292662"/>
          </a:xfrm>
          <a:prstGeom prst="rect">
            <a:avLst/>
          </a:prstGeom>
        </p:spPr>
        <p:txBody>
          <a:bodyPr>
            <a:spAutoFit/>
          </a:bodyPr>
          <a:lstStyle/>
          <a:p>
            <a:r>
              <a:rPr lang="en-US" sz="2600" b="1" dirty="0">
                <a:latin typeface="Cambria" pitchFamily="18" charset="0"/>
              </a:rPr>
              <a:t>Open Access Advocacy: </a:t>
            </a:r>
          </a:p>
          <a:p>
            <a:r>
              <a:rPr lang="en-US" sz="2600" b="1" dirty="0">
                <a:latin typeface="Cambria" pitchFamily="18" charset="0"/>
              </a:rPr>
              <a:t>Empowering Sustainable and Equitable Knowledge Sharing</a:t>
            </a:r>
          </a:p>
        </p:txBody>
      </p:sp>
      <p:sp>
        <p:nvSpPr>
          <p:cNvPr id="6" name="Rectangle 5">
            <a:extLst>
              <a:ext uri="{FF2B5EF4-FFF2-40B4-BE49-F238E27FC236}">
                <a16:creationId xmlns:a16="http://schemas.microsoft.com/office/drawing/2014/main" xmlns="" id="{AD74495D-E4D4-4649-8A93-625A1F064334}"/>
              </a:ext>
            </a:extLst>
          </p:cNvPr>
          <p:cNvSpPr/>
          <p:nvPr/>
        </p:nvSpPr>
        <p:spPr>
          <a:xfrm>
            <a:off x="578749" y="4180586"/>
            <a:ext cx="6489417" cy="2246769"/>
          </a:xfrm>
          <a:prstGeom prst="rect">
            <a:avLst/>
          </a:prstGeom>
        </p:spPr>
        <p:txBody>
          <a:bodyPr wrap="square">
            <a:spAutoFit/>
          </a:bodyPr>
          <a:lstStyle/>
          <a:p>
            <a:pPr lvl="0">
              <a:spcBef>
                <a:spcPct val="20000"/>
              </a:spcBef>
              <a:defRPr/>
            </a:pPr>
            <a:r>
              <a:rPr lang="en-US" altLang="zh-CN" sz="2400" b="1" dirty="0">
                <a:latin typeface="Cambria" pitchFamily="18" charset="0"/>
                <a:ea typeface="Cambria" panose="02040503050406030204" pitchFamily="18" charset="0"/>
              </a:rPr>
              <a:t>Xu</a:t>
            </a:r>
            <a:r>
              <a:rPr lang="zh-CN" altLang="en-US" sz="2400" b="1" dirty="0">
                <a:latin typeface="Cambria" pitchFamily="18" charset="0"/>
              </a:rPr>
              <a:t> </a:t>
            </a:r>
            <a:r>
              <a:rPr lang="en-US" altLang="zh-CN" sz="2400" b="1" dirty="0" err="1">
                <a:latin typeface="Cambria" pitchFamily="18" charset="0"/>
                <a:ea typeface="Cambria" panose="02040503050406030204" pitchFamily="18" charset="0"/>
              </a:rPr>
              <a:t>Jiayi</a:t>
            </a:r>
            <a:endParaRPr lang="en-US" altLang="zh-CN" sz="2400" b="1" dirty="0">
              <a:latin typeface="Cambria" pitchFamily="18" charset="0"/>
              <a:ea typeface="Cambria" panose="02040503050406030204" pitchFamily="18" charset="0"/>
            </a:endParaRPr>
          </a:p>
          <a:p>
            <a:pPr>
              <a:spcBef>
                <a:spcPct val="20000"/>
              </a:spcBef>
            </a:pPr>
            <a:r>
              <a:rPr lang="en-US" altLang="zh-CN" sz="2000" dirty="0">
                <a:latin typeface="Cambria" pitchFamily="18" charset="0"/>
                <a:ea typeface="Cambria" panose="02040503050406030204" pitchFamily="18" charset="0"/>
              </a:rPr>
              <a:t>Managing</a:t>
            </a:r>
            <a:r>
              <a:rPr lang="zh-CN" altLang="en-US" sz="2000" dirty="0">
                <a:latin typeface="Cambria" pitchFamily="18" charset="0"/>
              </a:rPr>
              <a:t> </a:t>
            </a:r>
            <a:r>
              <a:rPr lang="en-US" altLang="zh-CN" sz="2000" dirty="0">
                <a:latin typeface="Cambria" pitchFamily="18" charset="0"/>
                <a:ea typeface="Cambria" panose="02040503050406030204" pitchFamily="18" charset="0"/>
              </a:rPr>
              <a:t>Editor,</a:t>
            </a:r>
            <a:r>
              <a:rPr lang="zh-CN" altLang="en-US" sz="2000" dirty="0">
                <a:latin typeface="Cambria" pitchFamily="18" charset="0"/>
              </a:rPr>
              <a:t> </a:t>
            </a:r>
            <a:r>
              <a:rPr lang="en-US" altLang="zh-CN" sz="2000" i="1" dirty="0">
                <a:latin typeface="Cambria" pitchFamily="18" charset="0"/>
                <a:ea typeface="Cambria" panose="02040503050406030204" pitchFamily="18" charset="0"/>
              </a:rPr>
              <a:t>CAAI</a:t>
            </a:r>
            <a:r>
              <a:rPr lang="zh-CN" altLang="en-US" sz="2000" i="1" dirty="0">
                <a:latin typeface="Cambria" pitchFamily="18" charset="0"/>
              </a:rPr>
              <a:t> </a:t>
            </a:r>
            <a:r>
              <a:rPr lang="en-US" altLang="zh-CN" sz="2000" i="1" dirty="0">
                <a:latin typeface="Cambria" pitchFamily="18" charset="0"/>
                <a:ea typeface="Cambria" panose="02040503050406030204" pitchFamily="18" charset="0"/>
              </a:rPr>
              <a:t>Transactions</a:t>
            </a:r>
            <a:r>
              <a:rPr lang="zh-CN" altLang="en-US" sz="2000" i="1" dirty="0">
                <a:latin typeface="Cambria" pitchFamily="18" charset="0"/>
              </a:rPr>
              <a:t> </a:t>
            </a:r>
            <a:r>
              <a:rPr lang="en-US" altLang="zh-CN" sz="2000" i="1" dirty="0">
                <a:latin typeface="Cambria" pitchFamily="18" charset="0"/>
                <a:ea typeface="Cambria" panose="02040503050406030204" pitchFamily="18" charset="0"/>
              </a:rPr>
              <a:t>on</a:t>
            </a:r>
            <a:r>
              <a:rPr lang="zh-CN" altLang="en-US" sz="2000" i="1" dirty="0">
                <a:latin typeface="Cambria" pitchFamily="18" charset="0"/>
              </a:rPr>
              <a:t> </a:t>
            </a:r>
            <a:r>
              <a:rPr lang="en-US" altLang="zh-CN" sz="2000" i="1" dirty="0">
                <a:latin typeface="Cambria" pitchFamily="18" charset="0"/>
                <a:ea typeface="Cambria" panose="02040503050406030204" pitchFamily="18" charset="0"/>
              </a:rPr>
              <a:t>Intelligence</a:t>
            </a:r>
            <a:r>
              <a:rPr lang="zh-CN" altLang="en-US" sz="2000" i="1" dirty="0">
                <a:latin typeface="Cambria" pitchFamily="18" charset="0"/>
              </a:rPr>
              <a:t> </a:t>
            </a:r>
            <a:r>
              <a:rPr lang="en-US" altLang="zh-CN" sz="2000" i="1" dirty="0">
                <a:latin typeface="Cambria" pitchFamily="18" charset="0"/>
                <a:ea typeface="Cambria" panose="02040503050406030204" pitchFamily="18" charset="0"/>
              </a:rPr>
              <a:t>Technology</a:t>
            </a:r>
          </a:p>
          <a:p>
            <a:pPr>
              <a:spcBef>
                <a:spcPct val="20000"/>
              </a:spcBef>
            </a:pPr>
            <a:r>
              <a:rPr lang="en-US" altLang="zh-CN" sz="2000" dirty="0">
                <a:latin typeface="Cambria" pitchFamily="18" charset="0"/>
                <a:ea typeface="Cambria" panose="02040503050406030204" pitchFamily="18" charset="0"/>
              </a:rPr>
              <a:t>Chongqing</a:t>
            </a:r>
            <a:r>
              <a:rPr lang="zh-CN" altLang="en-US" sz="2000" dirty="0">
                <a:latin typeface="Cambria" pitchFamily="18" charset="0"/>
              </a:rPr>
              <a:t> </a:t>
            </a:r>
            <a:r>
              <a:rPr lang="en-US" altLang="zh-CN" sz="2000" dirty="0">
                <a:latin typeface="Cambria" pitchFamily="18" charset="0"/>
                <a:ea typeface="Cambria" panose="02040503050406030204" pitchFamily="18" charset="0"/>
              </a:rPr>
              <a:t>University</a:t>
            </a:r>
            <a:r>
              <a:rPr lang="zh-CN" altLang="en-US" sz="2000" dirty="0">
                <a:latin typeface="Cambria" pitchFamily="18" charset="0"/>
              </a:rPr>
              <a:t> </a:t>
            </a:r>
            <a:r>
              <a:rPr lang="en-US" altLang="zh-CN" sz="2000" dirty="0">
                <a:latin typeface="Cambria" pitchFamily="18" charset="0"/>
                <a:ea typeface="Cambria" panose="02040503050406030204" pitchFamily="18" charset="0"/>
              </a:rPr>
              <a:t>of</a:t>
            </a:r>
            <a:r>
              <a:rPr lang="zh-CN" altLang="en-US" sz="2000" dirty="0">
                <a:latin typeface="Cambria" pitchFamily="18" charset="0"/>
              </a:rPr>
              <a:t> </a:t>
            </a:r>
            <a:r>
              <a:rPr lang="en-US" altLang="zh-CN" sz="2000" dirty="0">
                <a:latin typeface="Cambria" pitchFamily="18" charset="0"/>
                <a:ea typeface="Cambria" panose="02040503050406030204" pitchFamily="18" charset="0"/>
              </a:rPr>
              <a:t>Technology,</a:t>
            </a:r>
            <a:r>
              <a:rPr lang="zh-CN" altLang="en-US" sz="2000" dirty="0">
                <a:latin typeface="Cambria" pitchFamily="18" charset="0"/>
              </a:rPr>
              <a:t> </a:t>
            </a:r>
            <a:r>
              <a:rPr lang="en-US" altLang="zh-CN" sz="2000" dirty="0">
                <a:latin typeface="Cambria" pitchFamily="18" charset="0"/>
                <a:ea typeface="Cambria" panose="02040503050406030204" pitchFamily="18" charset="0"/>
              </a:rPr>
              <a:t>China</a:t>
            </a:r>
          </a:p>
          <a:p>
            <a:pPr>
              <a:spcBef>
                <a:spcPct val="20000"/>
              </a:spcBef>
            </a:pPr>
            <a:r>
              <a:rPr lang="en-US" altLang="zh-CN" sz="2000" dirty="0">
                <a:latin typeface="Cambria" pitchFamily="18" charset="0"/>
                <a:ea typeface="Cambria" panose="02040503050406030204" pitchFamily="18" charset="0"/>
              </a:rPr>
              <a:t>Council</a:t>
            </a:r>
            <a:r>
              <a:rPr lang="zh-CN" altLang="en-US" sz="2000" dirty="0">
                <a:latin typeface="Cambria" pitchFamily="18" charset="0"/>
              </a:rPr>
              <a:t> </a:t>
            </a:r>
            <a:r>
              <a:rPr lang="en-US" altLang="zh-CN" sz="2000" dirty="0">
                <a:latin typeface="Cambria" pitchFamily="18" charset="0"/>
                <a:ea typeface="Cambria" panose="02040503050406030204" pitchFamily="18" charset="0"/>
              </a:rPr>
              <a:t>Member,</a:t>
            </a:r>
            <a:r>
              <a:rPr lang="zh-CN" altLang="en-US" sz="2000" dirty="0">
                <a:latin typeface="Cambria" pitchFamily="18" charset="0"/>
              </a:rPr>
              <a:t> </a:t>
            </a:r>
            <a:r>
              <a:rPr lang="en" altLang="zh-CN" sz="2000" dirty="0">
                <a:latin typeface="Cambria" pitchFamily="18" charset="0"/>
                <a:ea typeface="Cambria" panose="02040503050406030204" pitchFamily="18" charset="0"/>
              </a:rPr>
              <a:t>Committee on Publication Ethics </a:t>
            </a:r>
            <a:r>
              <a:rPr lang="en-US" altLang="zh-CN" sz="2000" dirty="0">
                <a:latin typeface="Cambria" pitchFamily="18" charset="0"/>
                <a:ea typeface="Cambria" panose="02040503050406030204" pitchFamily="18" charset="0"/>
              </a:rPr>
              <a:t>(COPE)</a:t>
            </a:r>
          </a:p>
          <a:p>
            <a:pPr>
              <a:spcBef>
                <a:spcPct val="20000"/>
              </a:spcBef>
            </a:pPr>
            <a:r>
              <a:rPr lang="en-US" altLang="zh-CN" sz="2000" dirty="0">
                <a:latin typeface="Cambria" pitchFamily="18" charset="0"/>
                <a:ea typeface="Cambria" panose="02040503050406030204" pitchFamily="18" charset="0"/>
              </a:rPr>
              <a:t>Editor,</a:t>
            </a:r>
            <a:r>
              <a:rPr lang="zh-CN" altLang="en-US" sz="2000" dirty="0">
                <a:latin typeface="Cambria" pitchFamily="18" charset="0"/>
              </a:rPr>
              <a:t> </a:t>
            </a:r>
            <a:r>
              <a:rPr lang="en" altLang="zh-CN" sz="2000" dirty="0">
                <a:latin typeface="Cambria" pitchFamily="18" charset="0"/>
                <a:ea typeface="Cambria" panose="02040503050406030204" pitchFamily="18" charset="0"/>
              </a:rPr>
              <a:t>Directory of Open Access Journals </a:t>
            </a:r>
            <a:r>
              <a:rPr lang="en-US" altLang="zh-CN" sz="2000" dirty="0">
                <a:latin typeface="Cambria" pitchFamily="18" charset="0"/>
                <a:ea typeface="Cambria" panose="02040503050406030204" pitchFamily="18" charset="0"/>
              </a:rPr>
              <a:t>(DOAJ)</a:t>
            </a:r>
          </a:p>
        </p:txBody>
      </p:sp>
    </p:spTree>
    <p:extLst>
      <p:ext uri="{BB962C8B-B14F-4D97-AF65-F5344CB8AC3E}">
        <p14:creationId xmlns:p14="http://schemas.microsoft.com/office/powerpoint/2010/main" val="96632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90" y="26806"/>
            <a:ext cx="8508794"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Journal</a:t>
            </a:r>
            <a:r>
              <a:rPr lang="zh-CN" altLang="en-US" sz="2800" b="1" i="1" dirty="0">
                <a:latin typeface="Cambria" pitchFamily="18" charset="0"/>
              </a:rPr>
              <a:t> </a:t>
            </a:r>
            <a:r>
              <a:rPr lang="en-US" altLang="zh-CN" sz="2800" b="1" i="1" dirty="0">
                <a:latin typeface="Cambria" pitchFamily="18" charset="0"/>
              </a:rPr>
              <a:t>Publishing</a:t>
            </a:r>
            <a:r>
              <a:rPr lang="zh-CN" altLang="en-US" sz="2800" b="1" i="1" dirty="0">
                <a:latin typeface="Cambria" pitchFamily="18" charset="0"/>
              </a:rPr>
              <a:t> </a:t>
            </a:r>
            <a:r>
              <a:rPr lang="en-US" altLang="zh-CN" sz="2800" b="1" i="1" dirty="0">
                <a:latin typeface="Cambria" pitchFamily="18" charset="0"/>
              </a:rPr>
              <a:t>Models</a:t>
            </a:r>
            <a:endParaRPr lang="en-US" sz="2800" b="1" i="1" dirty="0">
              <a:latin typeface="Cambria" pitchFamily="18" charset="0"/>
            </a:endParaRPr>
          </a:p>
        </p:txBody>
      </p:sp>
      <p:pic>
        <p:nvPicPr>
          <p:cNvPr id="5" name="图片 4">
            <a:extLst>
              <a:ext uri="{FF2B5EF4-FFF2-40B4-BE49-F238E27FC236}">
                <a16:creationId xmlns:a16="http://schemas.microsoft.com/office/drawing/2014/main" xmlns="" id="{6F08F43E-2DB0-D449-A18A-80C7FBE9E547}"/>
              </a:ext>
            </a:extLst>
          </p:cNvPr>
          <p:cNvPicPr>
            <a:picLocks noChangeAspect="1"/>
          </p:cNvPicPr>
          <p:nvPr/>
        </p:nvPicPr>
        <p:blipFill rotWithShape="1">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t="12302" r="5450"/>
          <a:stretch>
            <a:fillRect/>
          </a:stretch>
        </p:blipFill>
        <p:spPr>
          <a:xfrm>
            <a:off x="298199" y="1461161"/>
            <a:ext cx="5418751" cy="3377539"/>
          </a:xfrm>
          <a:prstGeom prst="rect">
            <a:avLst/>
          </a:prstGeom>
        </p:spPr>
      </p:pic>
      <p:sp>
        <p:nvSpPr>
          <p:cNvPr id="8" name="Rectangle 6">
            <a:extLst>
              <a:ext uri="{FF2B5EF4-FFF2-40B4-BE49-F238E27FC236}">
                <a16:creationId xmlns:a16="http://schemas.microsoft.com/office/drawing/2014/main" xmlns="" id="{24EE4923-1153-8F4B-B31F-65F28C6E4802}"/>
              </a:ext>
            </a:extLst>
          </p:cNvPr>
          <p:cNvSpPr/>
          <p:nvPr/>
        </p:nvSpPr>
        <p:spPr>
          <a:xfrm>
            <a:off x="5716950" y="1279390"/>
            <a:ext cx="5023462" cy="5416868"/>
          </a:xfrm>
          <a:prstGeom prst="rect">
            <a:avLst/>
          </a:prstGeom>
        </p:spPr>
        <p:txBody>
          <a:bodyPr wrap="square">
            <a:spAutoFit/>
          </a:bodyPr>
          <a:lstStyle/>
          <a:p>
            <a:pPr marL="342891"/>
            <a:r>
              <a:rPr lang="en-US" altLang="zh-CN" b="1" dirty="0">
                <a:latin typeface="Cambria" pitchFamily="18" charset="0"/>
              </a:rPr>
              <a:t>Results:</a:t>
            </a:r>
          </a:p>
          <a:p>
            <a:pPr marL="628641" indent="-285750">
              <a:buFont typeface="Arial" panose="020B0604020202020204" pitchFamily="34" charset="0"/>
              <a:buChar char="•"/>
            </a:pPr>
            <a:r>
              <a:rPr lang="en-US" dirty="0">
                <a:latin typeface="Cambria" pitchFamily="18" charset="0"/>
              </a:rPr>
              <a:t>36.47% of them were involved in open access (29.40% of which were Bronze)</a:t>
            </a:r>
            <a:r>
              <a:rPr lang="en-US" altLang="zh-CN" dirty="0">
                <a:latin typeface="Cambria" pitchFamily="18" charset="0"/>
              </a:rPr>
              <a:t>. English-language journals in China are increasingly choosing open access and becoming more standardized.</a:t>
            </a:r>
            <a:r>
              <a:rPr lang="zh-CN" altLang="en-US" dirty="0">
                <a:latin typeface="Cambria" pitchFamily="18" charset="0"/>
              </a:rPr>
              <a:t> </a:t>
            </a:r>
            <a:r>
              <a:rPr lang="en-US" altLang="zh-CN" dirty="0">
                <a:latin typeface="Cambria" pitchFamily="18" charset="0"/>
              </a:rPr>
              <a:t>Most Chinese-language journals are not standardized in terms of OA policies, licenses, and so on .</a:t>
            </a:r>
            <a:endParaRPr lang="en-US" dirty="0">
              <a:latin typeface="Cambria" pitchFamily="18" charset="0"/>
            </a:endParaRPr>
          </a:p>
          <a:p>
            <a:pPr marL="628641" indent="-285750">
              <a:buFont typeface="Arial" panose="020B0604020202020204" pitchFamily="34" charset="0"/>
              <a:buChar char="•"/>
            </a:pPr>
            <a:r>
              <a:rPr lang="en-US" dirty="0">
                <a:latin typeface="Cambria" pitchFamily="18" charset="0"/>
              </a:rPr>
              <a:t>Among  428 English language journals, 271 are fully open access (63.3%)，122 hybrid（28.5%），35 subscription（8.2%）</a:t>
            </a:r>
            <a:r>
              <a:rPr lang="en-US" altLang="zh-CN" dirty="0">
                <a:latin typeface="Cambria" pitchFamily="18" charset="0"/>
              </a:rPr>
              <a:t>. 82% of English language journals in China are co-published with international publishers, with the vast majority being open access.</a:t>
            </a:r>
          </a:p>
          <a:p>
            <a:pPr marL="628641" indent="-285750">
              <a:buFont typeface="Arial" panose="020B0604020202020204" pitchFamily="34" charset="0"/>
              <a:buChar char="•"/>
            </a:pPr>
            <a:endParaRPr lang="en-US" altLang="zh-CN" dirty="0">
              <a:latin typeface="Cambria" pitchFamily="18" charset="0"/>
            </a:endParaRPr>
          </a:p>
          <a:p>
            <a:pPr marL="342891" indent="-342891"/>
            <a:endParaRPr lang="en-US" sz="4000" b="1" dirty="0">
              <a:solidFill>
                <a:schemeClr val="tx1">
                  <a:lumMod val="50000"/>
                  <a:lumOff val="50000"/>
                </a:schemeClr>
              </a:solidFill>
              <a:latin typeface="Cambria" pitchFamily="18" charset="0"/>
            </a:endParaRPr>
          </a:p>
        </p:txBody>
      </p:sp>
      <p:sp>
        <p:nvSpPr>
          <p:cNvPr id="4" name="矩形 3">
            <a:extLst>
              <a:ext uri="{FF2B5EF4-FFF2-40B4-BE49-F238E27FC236}">
                <a16:creationId xmlns:a16="http://schemas.microsoft.com/office/drawing/2014/main" xmlns="" id="{087D7666-4B7C-2840-8C5D-FA03CB5FF119}"/>
              </a:ext>
            </a:extLst>
          </p:cNvPr>
          <p:cNvSpPr/>
          <p:nvPr/>
        </p:nvSpPr>
        <p:spPr>
          <a:xfrm>
            <a:off x="198918" y="5150403"/>
            <a:ext cx="5335108" cy="646331"/>
          </a:xfrm>
          <a:prstGeom prst="rect">
            <a:avLst/>
          </a:prstGeom>
        </p:spPr>
        <p:txBody>
          <a:bodyPr wrap="square">
            <a:spAutoFit/>
          </a:bodyPr>
          <a:lstStyle/>
          <a:p>
            <a:pPr marL="342891"/>
            <a:r>
              <a:rPr lang="en-US" altLang="zh-CN" dirty="0">
                <a:latin typeface="Cambria" pitchFamily="18" charset="0"/>
              </a:rPr>
              <a:t>In</a:t>
            </a:r>
            <a:r>
              <a:rPr lang="zh-CN" altLang="en-US" dirty="0">
                <a:latin typeface="Cambria" pitchFamily="18" charset="0"/>
              </a:rPr>
              <a:t> </a:t>
            </a:r>
            <a:r>
              <a:rPr lang="en-US" altLang="zh-CN" dirty="0">
                <a:latin typeface="Cambria" pitchFamily="18" charset="0"/>
              </a:rPr>
              <a:t>2022, 4963 scientific journals in China</a:t>
            </a:r>
            <a:r>
              <a:rPr lang="zh-CN" altLang="en-US" dirty="0">
                <a:latin typeface="Cambria" pitchFamily="18" charset="0"/>
              </a:rPr>
              <a:t> </a:t>
            </a:r>
            <a:r>
              <a:rPr lang="en-US" altLang="zh-CN" dirty="0">
                <a:latin typeface="Cambria" pitchFamily="18" charset="0"/>
              </a:rPr>
              <a:t>were</a:t>
            </a:r>
            <a:r>
              <a:rPr lang="zh-CN" altLang="en-US" dirty="0">
                <a:latin typeface="Cambria" pitchFamily="18" charset="0"/>
              </a:rPr>
              <a:t> </a:t>
            </a:r>
            <a:r>
              <a:rPr lang="en-US" altLang="zh-CN" dirty="0">
                <a:latin typeface="Cambria" pitchFamily="18" charset="0"/>
              </a:rPr>
              <a:t>analyzed.</a:t>
            </a:r>
          </a:p>
        </p:txBody>
      </p:sp>
    </p:spTree>
    <p:extLst>
      <p:ext uri="{BB962C8B-B14F-4D97-AF65-F5344CB8AC3E}">
        <p14:creationId xmlns:p14="http://schemas.microsoft.com/office/powerpoint/2010/main" val="2954724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90" y="26806"/>
            <a:ext cx="9481810"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China’s Transformative Agreements</a:t>
            </a:r>
          </a:p>
        </p:txBody>
      </p:sp>
      <p:graphicFrame>
        <p:nvGraphicFramePr>
          <p:cNvPr id="7" name="表格 6">
            <a:extLst>
              <a:ext uri="{FF2B5EF4-FFF2-40B4-BE49-F238E27FC236}">
                <a16:creationId xmlns:a16="http://schemas.microsoft.com/office/drawing/2014/main" xmlns="" id="{151D0782-C80F-1747-83B8-02A179C36AD0}"/>
              </a:ext>
            </a:extLst>
          </p:cNvPr>
          <p:cNvGraphicFramePr>
            <a:graphicFrameLocks noGrp="1"/>
          </p:cNvGraphicFramePr>
          <p:nvPr>
            <p:extLst>
              <p:ext uri="{D42A27DB-BD31-4B8C-83A1-F6EECF244321}">
                <p14:modId xmlns:p14="http://schemas.microsoft.com/office/powerpoint/2010/main" val="16880324"/>
              </p:ext>
            </p:extLst>
          </p:nvPr>
        </p:nvGraphicFramePr>
        <p:xfrm>
          <a:off x="504825" y="1409699"/>
          <a:ext cx="10530848" cy="4410077"/>
        </p:xfrm>
        <a:graphic>
          <a:graphicData uri="http://schemas.openxmlformats.org/drawingml/2006/table">
            <a:tbl>
              <a:tblPr>
                <a:tableStyleId>{9DCAF9ED-07DC-4A11-8D7F-57B35C25682E}</a:tableStyleId>
              </a:tblPr>
              <a:tblGrid>
                <a:gridCol w="953329">
                  <a:extLst>
                    <a:ext uri="{9D8B030D-6E8A-4147-A177-3AD203B41FA5}">
                      <a16:colId xmlns:a16="http://schemas.microsoft.com/office/drawing/2014/main" xmlns="" val="20000"/>
                    </a:ext>
                  </a:extLst>
                </a:gridCol>
                <a:gridCol w="3525433">
                  <a:extLst>
                    <a:ext uri="{9D8B030D-6E8A-4147-A177-3AD203B41FA5}">
                      <a16:colId xmlns:a16="http://schemas.microsoft.com/office/drawing/2014/main" xmlns="" val="20001"/>
                    </a:ext>
                  </a:extLst>
                </a:gridCol>
                <a:gridCol w="3525433">
                  <a:extLst>
                    <a:ext uri="{9D8B030D-6E8A-4147-A177-3AD203B41FA5}">
                      <a16:colId xmlns:a16="http://schemas.microsoft.com/office/drawing/2014/main" xmlns="" val="20002"/>
                    </a:ext>
                  </a:extLst>
                </a:gridCol>
                <a:gridCol w="2526653">
                  <a:extLst>
                    <a:ext uri="{9D8B030D-6E8A-4147-A177-3AD203B41FA5}">
                      <a16:colId xmlns:a16="http://schemas.microsoft.com/office/drawing/2014/main" xmlns="" val="20003"/>
                    </a:ext>
                  </a:extLst>
                </a:gridCol>
              </a:tblGrid>
              <a:tr h="329999">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sz="1400" kern="1200" dirty="0"/>
                        <a:t> Start date</a:t>
                      </a:r>
                      <a:endParaRPr lang="zh-CN" altLang="en-US" sz="1400" b="1" kern="1200" dirty="0">
                        <a:solidFill>
                          <a:schemeClr val="bg1"/>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sz="1400" kern="1200" dirty="0"/>
                        <a:t>Chinese institutions</a:t>
                      </a:r>
                      <a:endParaRPr lang="zh-CN" altLang="en-US" sz="1400" b="1" kern="1200" dirty="0">
                        <a:solidFill>
                          <a:schemeClr val="bg1"/>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sz="1400" kern="1200" dirty="0"/>
                        <a:t>International publishing organizations</a:t>
                      </a:r>
                      <a:endParaRPr lang="zh-CN" altLang="en-US" sz="1400" b="1" kern="1200" dirty="0">
                        <a:solidFill>
                          <a:schemeClr val="bg1"/>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Models</a:t>
                      </a:r>
                      <a:endParaRPr lang="zh-CN" altLang="en-US" sz="1400" b="1" kern="1200" dirty="0">
                        <a:solidFill>
                          <a:schemeClr val="bg1"/>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0"/>
                  </a:ext>
                </a:extLst>
              </a:tr>
              <a:tr h="454723">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2020</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2021</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National Science Library, CAS (NSLC)</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Oxford University Press</a:t>
                      </a: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Association for Computing Machinery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Read and Publish</a:t>
                      </a: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ACM Open</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1"/>
                  </a:ext>
                </a:extLst>
              </a:tr>
              <a:tr h="227361">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2021</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    Chinese Academy of Medical Sciences</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Karger Press</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APC Credit</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2"/>
                  </a:ext>
                </a:extLst>
              </a:tr>
              <a:tr h="231363">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2021</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sz="1400" kern="1200" dirty="0"/>
                        <a:t>Shanghai Jiao Tong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Cambridge University Press</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Read &amp; Publish</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3"/>
                  </a:ext>
                </a:extLst>
              </a:tr>
              <a:tr h="682085">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2021</a:t>
                      </a: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2022</a:t>
                      </a:r>
                      <a:endParaRPr lang="zh-CN" altLang="zh-CN" sz="1400" kern="1200" dirty="0"/>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2022</a:t>
                      </a:r>
                      <a:endParaRPr lang="zh-CN" altLang="zh-CN"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Tsinghua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Association for Computing Machinery</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Cambridge University Press </a:t>
                      </a: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International Water Association (IWA)</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ACM Open</a:t>
                      </a:r>
                    </a:p>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Read and Publish</a:t>
                      </a:r>
                      <a:endParaRPr lang="zh-CN" altLang="zh-CN" sz="1400" kern="1200" dirty="0"/>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Subscribe to Open (Ended)</a:t>
                      </a:r>
                      <a:endParaRPr lang="zh-CN"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4"/>
                  </a:ext>
                </a:extLst>
              </a:tr>
              <a:tr h="246665">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2022</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Institute of Microbiology, CAS</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Microbiology Society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Publish and Read</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5"/>
                  </a:ext>
                </a:extLst>
              </a:tr>
              <a:tr h="246665">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2022</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Xi'an </a:t>
                      </a:r>
                      <a:r>
                        <a:rPr lang="en-US" altLang="zh-CN" sz="1400" kern="1200" dirty="0" err="1"/>
                        <a:t>Jiaotong</a:t>
                      </a:r>
                      <a:r>
                        <a:rPr lang="en-US" altLang="zh-CN" sz="1400" kern="1200" dirty="0"/>
                        <a:t>-Liverpool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Cambridge University Press </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Read &amp; Publish</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6"/>
                  </a:ext>
                </a:extLst>
              </a:tr>
              <a:tr h="454723">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2022</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Wuhan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IWA </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Microbiology Society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Read &amp; Publish</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Publish &amp; Read</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7"/>
                  </a:ext>
                </a:extLst>
              </a:tr>
              <a:tr h="399687">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Chinese Academy of Agricultural Sciences</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noProof="0" dirty="0"/>
                        <a:t>Microbiology Society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Publish and Read</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8"/>
                  </a:ext>
                </a:extLst>
              </a:tr>
              <a:tr h="227361">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err="1"/>
                        <a:t>Chang’an</a:t>
                      </a:r>
                      <a:r>
                        <a:rPr lang="en-US" altLang="zh-CN" sz="1400" kern="1200" dirty="0"/>
                        <a:t>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IWA</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Read &amp; Publish</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09"/>
                  </a:ext>
                </a:extLst>
              </a:tr>
              <a:tr h="227361">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Shenzhen </a:t>
                      </a:r>
                      <a:r>
                        <a:rPr lang="en-US" altLang="zh-CN" sz="1400" kern="1200" dirty="0" err="1"/>
                        <a:t>Pengcheng</a:t>
                      </a:r>
                      <a:r>
                        <a:rPr lang="en-US" altLang="zh-CN" sz="1400" kern="1200" dirty="0"/>
                        <a:t> Laboratory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Association for Computing Machinery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ACM Open</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10"/>
                  </a:ext>
                </a:extLst>
              </a:tr>
              <a:tr h="227361">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Westlake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Association for Computing Machinery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ACM Open</a:t>
                      </a:r>
                      <a:endParaRPr lang="en-US" altLang="zh-CN"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11"/>
                  </a:ext>
                </a:extLst>
              </a:tr>
              <a:tr h="454723">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2023</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2024</a:t>
                      </a:r>
                      <a:endParaRPr lang="zh-CN" altLang="en-US" sz="1400" b="1"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Fudan University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noProof="0" dirty="0"/>
                        <a:t>Cambridge University Press</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noProof="0" dirty="0"/>
                        <a:t>Microbiology Society</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zh-CN" sz="1400" kern="1200" dirty="0"/>
                        <a:t>Read &amp; Publish</a:t>
                      </a:r>
                    </a:p>
                    <a:p>
                      <a:pPr marL="0" marR="0" lvl="0" indent="0" algn="ctr" defTabSz="914400" rtl="0" eaLnBrk="1" fontAlgn="base" latinLnBrk="0" hangingPunct="1">
                        <a:lnSpc>
                          <a:spcPct val="100000"/>
                        </a:lnSpc>
                        <a:spcBef>
                          <a:spcPct val="0"/>
                        </a:spcBef>
                        <a:spcAft>
                          <a:spcPct val="0"/>
                        </a:spcAft>
                        <a:buClrTx/>
                        <a:buSzTx/>
                        <a:buFontTx/>
                        <a:buNone/>
                      </a:pPr>
                      <a:r>
                        <a:rPr lang="en-US" altLang="zh-CN" sz="1400" kern="1200" dirty="0"/>
                        <a:t>Publish and Read</a:t>
                      </a:r>
                      <a:endParaRPr lang="zh-CN" altLang="en-US" sz="1400" kern="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a:txBody>
                  <a:tcPr marL="68535" marR="68535" marT="0" marB="0" anchor="ctr" horzOverflow="overflow"/>
                </a:tc>
                <a:extLst>
                  <a:ext uri="{0D108BD9-81ED-4DB2-BD59-A6C34878D82A}">
                    <a16:rowId xmlns:a16="http://schemas.microsoft.com/office/drawing/2014/main" xmlns="" val="10012"/>
                  </a:ext>
                </a:extLst>
              </a:tr>
            </a:tbl>
          </a:graphicData>
        </a:graphic>
      </p:graphicFrame>
      <p:sp>
        <p:nvSpPr>
          <p:cNvPr id="2" name="矩形 1">
            <a:extLst>
              <a:ext uri="{FF2B5EF4-FFF2-40B4-BE49-F238E27FC236}">
                <a16:creationId xmlns:a16="http://schemas.microsoft.com/office/drawing/2014/main" xmlns="" id="{A0442DB1-B3F6-B245-88B3-7CB8C0030891}"/>
              </a:ext>
            </a:extLst>
          </p:cNvPr>
          <p:cNvSpPr/>
          <p:nvPr/>
        </p:nvSpPr>
        <p:spPr>
          <a:xfrm>
            <a:off x="369971" y="6137700"/>
            <a:ext cx="9355054" cy="585610"/>
          </a:xfrm>
          <a:prstGeom prst="rect">
            <a:avLst/>
          </a:prstGeom>
        </p:spPr>
        <p:txBody>
          <a:bodyPr wrap="square">
            <a:spAutoFit/>
          </a:bodyPr>
          <a:lstStyle/>
          <a:p>
            <a:pPr>
              <a:lnSpc>
                <a:spcPct val="120000"/>
              </a:lnSpc>
            </a:pPr>
            <a:r>
              <a:rPr lang="en-US" altLang="zh-CN" sz="1400" dirty="0">
                <a:latin typeface="Cambria" panose="02040503050406030204" pitchFamily="18" charset="0"/>
                <a:ea typeface="微软雅黑" panose="020B0503020204020204" charset="-122"/>
              </a:rPr>
              <a:t>By September 2023, there are 17 TAs signed by 12 Chinese institutions, involving 7 international publishing institutions, covering various transformative models.</a:t>
            </a:r>
          </a:p>
        </p:txBody>
      </p:sp>
    </p:spTree>
    <p:extLst>
      <p:ext uri="{BB962C8B-B14F-4D97-AF65-F5344CB8AC3E}">
        <p14:creationId xmlns:p14="http://schemas.microsoft.com/office/powerpoint/2010/main" val="1670201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90" y="26806"/>
            <a:ext cx="9505256"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Attitudes Towards Open Access by Researchers in China</a:t>
            </a:r>
          </a:p>
        </p:txBody>
      </p:sp>
      <p:sp>
        <p:nvSpPr>
          <p:cNvPr id="2" name="矩形 1">
            <a:extLst>
              <a:ext uri="{FF2B5EF4-FFF2-40B4-BE49-F238E27FC236}">
                <a16:creationId xmlns:a16="http://schemas.microsoft.com/office/drawing/2014/main" xmlns="" id="{A0442DB1-B3F6-B245-88B3-7CB8C0030891}"/>
              </a:ext>
            </a:extLst>
          </p:cNvPr>
          <p:cNvSpPr/>
          <p:nvPr/>
        </p:nvSpPr>
        <p:spPr>
          <a:xfrm>
            <a:off x="369971" y="6137700"/>
            <a:ext cx="9355054" cy="327077"/>
          </a:xfrm>
          <a:prstGeom prst="rect">
            <a:avLst/>
          </a:prstGeom>
        </p:spPr>
        <p:txBody>
          <a:bodyPr wrap="square">
            <a:spAutoFit/>
          </a:bodyPr>
          <a:lstStyle/>
          <a:p>
            <a:pPr>
              <a:lnSpc>
                <a:spcPct val="120000"/>
              </a:lnSpc>
            </a:pPr>
            <a:r>
              <a:rPr lang="en-US" altLang="zh-CN" sz="1400" dirty="0">
                <a:latin typeface="Cambria" panose="02040503050406030204" pitchFamily="18" charset="0"/>
                <a:ea typeface="微软雅黑" panose="020B0503020204020204" charset="-122"/>
              </a:rPr>
              <a:t>Source: Open Access Publishing in China 2022</a:t>
            </a:r>
          </a:p>
        </p:txBody>
      </p:sp>
      <p:grpSp>
        <p:nvGrpSpPr>
          <p:cNvPr id="8" name="组合 7">
            <a:extLst>
              <a:ext uri="{FF2B5EF4-FFF2-40B4-BE49-F238E27FC236}">
                <a16:creationId xmlns:a16="http://schemas.microsoft.com/office/drawing/2014/main" xmlns="" id="{100E900F-0DCD-AF4E-BF24-A4279A2EB53E}"/>
              </a:ext>
            </a:extLst>
          </p:cNvPr>
          <p:cNvGrpSpPr/>
          <p:nvPr/>
        </p:nvGrpSpPr>
        <p:grpSpPr>
          <a:xfrm>
            <a:off x="6431456" y="1436842"/>
            <a:ext cx="4961012" cy="4323236"/>
            <a:chOff x="6330344" y="1436842"/>
            <a:chExt cx="4961012" cy="4323236"/>
          </a:xfrm>
        </p:grpSpPr>
        <p:sp>
          <p:nvSpPr>
            <p:cNvPr id="29" name="矩形: 圆角 18">
              <a:extLst>
                <a:ext uri="{FF2B5EF4-FFF2-40B4-BE49-F238E27FC236}">
                  <a16:creationId xmlns:a16="http://schemas.microsoft.com/office/drawing/2014/main" xmlns="" id="{F5FB1A96-A0FE-524D-95BA-9FCD2563D051}"/>
                </a:ext>
              </a:extLst>
            </p:cNvPr>
            <p:cNvSpPr/>
            <p:nvPr/>
          </p:nvSpPr>
          <p:spPr>
            <a:xfrm>
              <a:off x="6330344" y="2368641"/>
              <a:ext cx="4961012" cy="3391437"/>
            </a:xfrm>
            <a:prstGeom prst="roundRect">
              <a:avLst>
                <a:gd name="adj" fmla="val 169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10" name="文本框 12">
              <a:extLst>
                <a:ext uri="{FF2B5EF4-FFF2-40B4-BE49-F238E27FC236}">
                  <a16:creationId xmlns:a16="http://schemas.microsoft.com/office/drawing/2014/main" xmlns="" id="{3613C93A-03E4-ED4D-8463-B1B04F4CB870}"/>
                </a:ext>
              </a:extLst>
            </p:cNvPr>
            <p:cNvSpPr txBox="1">
              <a:spLocks noChangeArrowheads="1"/>
            </p:cNvSpPr>
            <p:nvPr/>
          </p:nvSpPr>
          <p:spPr bwMode="auto">
            <a:xfrm>
              <a:off x="6403728" y="1436842"/>
              <a:ext cx="47976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9pPr>
            </a:lstStyle>
            <a:p>
              <a:pPr>
                <a:lnSpc>
                  <a:spcPct val="100000"/>
                </a:lnSpc>
                <a:spcBef>
                  <a:spcPct val="0"/>
                </a:spcBef>
                <a:buNone/>
              </a:pPr>
              <a:r>
                <a:rPr lang="en-US" altLang="zh-CN" sz="1800" b="1" dirty="0">
                  <a:latin typeface="Arial" panose="020B0604020202020204" pitchFamily="34" charset="0"/>
                  <a:cs typeface="Arial" panose="020B0604020202020204" pitchFamily="34" charset="0"/>
                </a:rPr>
                <a:t>The acceptable range of APCs among researchers in China</a:t>
              </a:r>
            </a:p>
          </p:txBody>
        </p:sp>
        <p:graphicFrame>
          <p:nvGraphicFramePr>
            <p:cNvPr id="11" name="图表 10">
              <a:extLst>
                <a:ext uri="{FF2B5EF4-FFF2-40B4-BE49-F238E27FC236}">
                  <a16:creationId xmlns:a16="http://schemas.microsoft.com/office/drawing/2014/main" xmlns="" id="{0CAFC28E-8943-A745-9AD3-ACC97343ABE4}"/>
                </a:ext>
              </a:extLst>
            </p:cNvPr>
            <p:cNvGraphicFramePr/>
            <p:nvPr/>
          </p:nvGraphicFramePr>
          <p:xfrm>
            <a:off x="7614384" y="2509081"/>
            <a:ext cx="3587016" cy="3137117"/>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组合 11">
              <a:extLst>
                <a:ext uri="{FF2B5EF4-FFF2-40B4-BE49-F238E27FC236}">
                  <a16:creationId xmlns:a16="http://schemas.microsoft.com/office/drawing/2014/main" xmlns="" id="{F6BEDDC8-3C14-D449-A85F-39C27610109F}"/>
                </a:ext>
              </a:extLst>
            </p:cNvPr>
            <p:cNvGrpSpPr/>
            <p:nvPr/>
          </p:nvGrpSpPr>
          <p:grpSpPr>
            <a:xfrm>
              <a:off x="6514172" y="2750103"/>
              <a:ext cx="1184910" cy="360888"/>
              <a:chOff x="6514172" y="2750103"/>
              <a:chExt cx="1184910" cy="360888"/>
            </a:xfrm>
          </p:grpSpPr>
          <p:sp>
            <p:nvSpPr>
              <p:cNvPr id="26" name="文本框 25">
                <a:extLst>
                  <a:ext uri="{FF2B5EF4-FFF2-40B4-BE49-F238E27FC236}">
                    <a16:creationId xmlns:a16="http://schemas.microsoft.com/office/drawing/2014/main" xmlns="" id="{1D199063-4C4B-7B41-AB01-DC54C3D124B9}"/>
                  </a:ext>
                </a:extLst>
              </p:cNvPr>
              <p:cNvSpPr txBox="1"/>
              <p:nvPr/>
            </p:nvSpPr>
            <p:spPr>
              <a:xfrm>
                <a:off x="6514172" y="2750103"/>
                <a:ext cx="1177290" cy="153888"/>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r>
                  <a:rPr lang="zh-CN" altLang="en-US" sz="1000" b="0" dirty="0">
                    <a:ea typeface="微软雅黑" panose="020B0503020204020204" charset="-122"/>
                  </a:rPr>
                  <a:t>5000 RMB-</a:t>
                </a:r>
              </a:p>
            </p:txBody>
          </p:sp>
          <p:sp>
            <p:nvSpPr>
              <p:cNvPr id="27" name="矩形: 圆角 97312">
                <a:extLst>
                  <a:ext uri="{FF2B5EF4-FFF2-40B4-BE49-F238E27FC236}">
                    <a16:creationId xmlns:a16="http://schemas.microsoft.com/office/drawing/2014/main" xmlns="" id="{A1992D3E-2C91-B04C-AA41-F2FD4E5FFAF6}"/>
                  </a:ext>
                </a:extLst>
              </p:cNvPr>
              <p:cNvSpPr/>
              <p:nvPr/>
            </p:nvSpPr>
            <p:spPr>
              <a:xfrm>
                <a:off x="6647522" y="2908768"/>
                <a:ext cx="1051560" cy="202223"/>
              </a:xfrm>
              <a:prstGeom prst="roundRect">
                <a:avLst>
                  <a:gd name="adj" fmla="val 50000"/>
                </a:avLst>
              </a:prstGeom>
              <a:gradFill>
                <a:gsLst>
                  <a:gs pos="0">
                    <a:srgbClr val="4BD1FB">
                      <a:lumMod val="30000"/>
                      <a:lumOff val="70000"/>
                    </a:srgbClr>
                  </a:gs>
                  <a:gs pos="100000">
                    <a:srgbClr val="275DF5">
                      <a:lumMod val="10000"/>
                      <a:lumOff val="90000"/>
                    </a:srgbClr>
                  </a:gs>
                </a:gsLst>
                <a:lin ang="108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r"/>
                <a:r>
                  <a:rPr lang="en-US" altLang="zh-CN"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700USD</a:t>
                </a:r>
                <a:endParaRPr lang="zh-CN" altLang="en-US"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grpSp>
        <p:grpSp>
          <p:nvGrpSpPr>
            <p:cNvPr id="13" name="组合 12">
              <a:extLst>
                <a:ext uri="{FF2B5EF4-FFF2-40B4-BE49-F238E27FC236}">
                  <a16:creationId xmlns:a16="http://schemas.microsoft.com/office/drawing/2014/main" xmlns="" id="{CD558139-ACBE-BE4E-89CD-A1C381020461}"/>
                </a:ext>
              </a:extLst>
            </p:cNvPr>
            <p:cNvGrpSpPr/>
            <p:nvPr/>
          </p:nvGrpSpPr>
          <p:grpSpPr>
            <a:xfrm>
              <a:off x="6514172" y="3318888"/>
              <a:ext cx="1184910" cy="360888"/>
              <a:chOff x="6514172" y="3297457"/>
              <a:chExt cx="1184910" cy="360888"/>
            </a:xfrm>
          </p:grpSpPr>
          <p:sp>
            <p:nvSpPr>
              <p:cNvPr id="24" name="文本框 23">
                <a:extLst>
                  <a:ext uri="{FF2B5EF4-FFF2-40B4-BE49-F238E27FC236}">
                    <a16:creationId xmlns:a16="http://schemas.microsoft.com/office/drawing/2014/main" xmlns="" id="{DBA7F318-DD8B-A84B-A29C-6E8C9C2F8550}"/>
                  </a:ext>
                </a:extLst>
              </p:cNvPr>
              <p:cNvSpPr txBox="1"/>
              <p:nvPr/>
            </p:nvSpPr>
            <p:spPr>
              <a:xfrm>
                <a:off x="6514172" y="3297457"/>
                <a:ext cx="1177290" cy="153888"/>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r>
                  <a:rPr lang="zh-CN" altLang="en-US" sz="1000" b="0" dirty="0">
                    <a:ea typeface="微软雅黑" panose="020B0503020204020204" charset="-122"/>
                  </a:rPr>
                  <a:t>5000~10000 RMB</a:t>
                </a:r>
              </a:p>
            </p:txBody>
          </p:sp>
          <p:sp>
            <p:nvSpPr>
              <p:cNvPr id="25" name="矩形: 圆角 97313">
                <a:extLst>
                  <a:ext uri="{FF2B5EF4-FFF2-40B4-BE49-F238E27FC236}">
                    <a16:creationId xmlns:a16="http://schemas.microsoft.com/office/drawing/2014/main" xmlns="" id="{F3CE0306-4031-5643-8462-A480F54397FE}"/>
                  </a:ext>
                </a:extLst>
              </p:cNvPr>
              <p:cNvSpPr/>
              <p:nvPr/>
            </p:nvSpPr>
            <p:spPr>
              <a:xfrm>
                <a:off x="6647522" y="3456122"/>
                <a:ext cx="1051560" cy="202223"/>
              </a:xfrm>
              <a:prstGeom prst="roundRect">
                <a:avLst>
                  <a:gd name="adj" fmla="val 50000"/>
                </a:avLst>
              </a:prstGeom>
              <a:gradFill>
                <a:gsLst>
                  <a:gs pos="0">
                    <a:srgbClr val="4BD1FB">
                      <a:lumMod val="30000"/>
                      <a:lumOff val="70000"/>
                    </a:srgbClr>
                  </a:gs>
                  <a:gs pos="100000">
                    <a:srgbClr val="275DF5">
                      <a:lumMod val="10000"/>
                      <a:lumOff val="90000"/>
                    </a:srgbClr>
                  </a:gs>
                </a:gsLst>
                <a:lin ang="108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r"/>
                <a:r>
                  <a:rPr lang="en-US" altLang="zh-CN"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700-1400USD</a:t>
                </a:r>
              </a:p>
            </p:txBody>
          </p:sp>
        </p:grpSp>
        <p:grpSp>
          <p:nvGrpSpPr>
            <p:cNvPr id="14" name="组合 13">
              <a:extLst>
                <a:ext uri="{FF2B5EF4-FFF2-40B4-BE49-F238E27FC236}">
                  <a16:creationId xmlns:a16="http://schemas.microsoft.com/office/drawing/2014/main" xmlns="" id="{9E7BAB0F-1A06-0B45-B3EF-F1129A3E9C18}"/>
                </a:ext>
              </a:extLst>
            </p:cNvPr>
            <p:cNvGrpSpPr/>
            <p:nvPr/>
          </p:nvGrpSpPr>
          <p:grpSpPr>
            <a:xfrm>
              <a:off x="6514172" y="3887673"/>
              <a:ext cx="1184910" cy="360888"/>
              <a:chOff x="6514172" y="3844811"/>
              <a:chExt cx="1184910" cy="360888"/>
            </a:xfrm>
          </p:grpSpPr>
          <p:sp>
            <p:nvSpPr>
              <p:cNvPr id="22" name="文本框 21">
                <a:extLst>
                  <a:ext uri="{FF2B5EF4-FFF2-40B4-BE49-F238E27FC236}">
                    <a16:creationId xmlns:a16="http://schemas.microsoft.com/office/drawing/2014/main" xmlns="" id="{5261826D-FEA4-C945-9BBA-088D6FF3BE56}"/>
                  </a:ext>
                </a:extLst>
              </p:cNvPr>
              <p:cNvSpPr txBox="1"/>
              <p:nvPr/>
            </p:nvSpPr>
            <p:spPr>
              <a:xfrm>
                <a:off x="6514172" y="3844811"/>
                <a:ext cx="1177290" cy="153888"/>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r>
                  <a:rPr lang="zh-CN" altLang="en-US" sz="1000" b="0">
                    <a:ea typeface="微软雅黑" panose="020B0503020204020204" charset="-122"/>
                  </a:rPr>
                  <a:t>10000</a:t>
                </a:r>
                <a:r>
                  <a:rPr lang="zh-CN" altLang="en-US" sz="1000" b="0" dirty="0">
                    <a:ea typeface="微软雅黑" panose="020B0503020204020204" charset="-122"/>
                  </a:rPr>
                  <a:t>~</a:t>
                </a:r>
                <a:r>
                  <a:rPr lang="zh-CN" altLang="en-US" sz="1000" b="0">
                    <a:ea typeface="微软雅黑" panose="020B0503020204020204" charset="-122"/>
                  </a:rPr>
                  <a:t>15000 RMB</a:t>
                </a:r>
                <a:endParaRPr lang="zh-CN" altLang="en-US" sz="1000" b="0" dirty="0">
                  <a:ea typeface="微软雅黑" panose="020B0503020204020204" charset="-122"/>
                </a:endParaRPr>
              </a:p>
            </p:txBody>
          </p:sp>
          <p:sp>
            <p:nvSpPr>
              <p:cNvPr id="23" name="矩形: 圆角 97314">
                <a:extLst>
                  <a:ext uri="{FF2B5EF4-FFF2-40B4-BE49-F238E27FC236}">
                    <a16:creationId xmlns:a16="http://schemas.microsoft.com/office/drawing/2014/main" xmlns="" id="{16CF3F9A-E703-B24C-8C46-822F830A2ED2}"/>
                  </a:ext>
                </a:extLst>
              </p:cNvPr>
              <p:cNvSpPr/>
              <p:nvPr/>
            </p:nvSpPr>
            <p:spPr>
              <a:xfrm>
                <a:off x="6647522" y="4003476"/>
                <a:ext cx="1051560" cy="202223"/>
              </a:xfrm>
              <a:prstGeom prst="roundRect">
                <a:avLst>
                  <a:gd name="adj" fmla="val 50000"/>
                </a:avLst>
              </a:prstGeom>
              <a:gradFill>
                <a:gsLst>
                  <a:gs pos="0">
                    <a:srgbClr val="4BD1FB">
                      <a:lumMod val="30000"/>
                      <a:lumOff val="70000"/>
                    </a:srgbClr>
                  </a:gs>
                  <a:gs pos="100000">
                    <a:srgbClr val="275DF5">
                      <a:lumMod val="10000"/>
                      <a:lumOff val="90000"/>
                    </a:srgbClr>
                  </a:gs>
                </a:gsLst>
                <a:lin ang="108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r"/>
                <a:r>
                  <a:rPr lang="en-US" altLang="zh-CN"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1400-2100USD</a:t>
                </a:r>
              </a:p>
            </p:txBody>
          </p:sp>
        </p:grpSp>
        <p:grpSp>
          <p:nvGrpSpPr>
            <p:cNvPr id="15" name="组合 14">
              <a:extLst>
                <a:ext uri="{FF2B5EF4-FFF2-40B4-BE49-F238E27FC236}">
                  <a16:creationId xmlns:a16="http://schemas.microsoft.com/office/drawing/2014/main" xmlns="" id="{71A65A88-7BED-B146-B8AE-1FF0C0025885}"/>
                </a:ext>
              </a:extLst>
            </p:cNvPr>
            <p:cNvGrpSpPr/>
            <p:nvPr/>
          </p:nvGrpSpPr>
          <p:grpSpPr>
            <a:xfrm>
              <a:off x="6514172" y="4456458"/>
              <a:ext cx="1184910" cy="360888"/>
              <a:chOff x="6514172" y="4392165"/>
              <a:chExt cx="1184910" cy="360888"/>
            </a:xfrm>
          </p:grpSpPr>
          <p:sp>
            <p:nvSpPr>
              <p:cNvPr id="20" name="文本框 19">
                <a:extLst>
                  <a:ext uri="{FF2B5EF4-FFF2-40B4-BE49-F238E27FC236}">
                    <a16:creationId xmlns:a16="http://schemas.microsoft.com/office/drawing/2014/main" xmlns="" id="{332BD385-7155-E740-8A4B-D353D53DDB2B}"/>
                  </a:ext>
                </a:extLst>
              </p:cNvPr>
              <p:cNvSpPr txBox="1"/>
              <p:nvPr/>
            </p:nvSpPr>
            <p:spPr>
              <a:xfrm>
                <a:off x="6514172" y="4392165"/>
                <a:ext cx="1177290" cy="153888"/>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r>
                  <a:rPr lang="zh-CN" altLang="en-US" sz="1000" b="0" dirty="0">
                    <a:ea typeface="微软雅黑" panose="020B0503020204020204" charset="-122"/>
                  </a:rPr>
                  <a:t>15000~20000 RMB</a:t>
                </a:r>
              </a:p>
            </p:txBody>
          </p:sp>
          <p:sp>
            <p:nvSpPr>
              <p:cNvPr id="21" name="矩形: 圆角 97315">
                <a:extLst>
                  <a:ext uri="{FF2B5EF4-FFF2-40B4-BE49-F238E27FC236}">
                    <a16:creationId xmlns:a16="http://schemas.microsoft.com/office/drawing/2014/main" xmlns="" id="{B9FBD5C4-19F4-F341-A65B-9D1D30679EFA}"/>
                  </a:ext>
                </a:extLst>
              </p:cNvPr>
              <p:cNvSpPr/>
              <p:nvPr/>
            </p:nvSpPr>
            <p:spPr>
              <a:xfrm>
                <a:off x="6647522" y="4550830"/>
                <a:ext cx="1051560" cy="202223"/>
              </a:xfrm>
              <a:prstGeom prst="roundRect">
                <a:avLst>
                  <a:gd name="adj" fmla="val 50000"/>
                </a:avLst>
              </a:prstGeom>
              <a:gradFill>
                <a:gsLst>
                  <a:gs pos="0">
                    <a:srgbClr val="4BD1FB">
                      <a:lumMod val="30000"/>
                      <a:lumOff val="70000"/>
                    </a:srgbClr>
                  </a:gs>
                  <a:gs pos="100000">
                    <a:srgbClr val="275DF5">
                      <a:lumMod val="10000"/>
                      <a:lumOff val="90000"/>
                    </a:srgbClr>
                  </a:gs>
                </a:gsLst>
                <a:lin ang="108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r"/>
                <a:r>
                  <a:rPr lang="en-US" altLang="zh-CN"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2100-2800USD</a:t>
                </a:r>
              </a:p>
            </p:txBody>
          </p:sp>
        </p:grpSp>
        <p:grpSp>
          <p:nvGrpSpPr>
            <p:cNvPr id="16" name="组合 15">
              <a:extLst>
                <a:ext uri="{FF2B5EF4-FFF2-40B4-BE49-F238E27FC236}">
                  <a16:creationId xmlns:a16="http://schemas.microsoft.com/office/drawing/2014/main" xmlns="" id="{0F0D843B-07B1-3645-B8AB-AAAFF19A34FB}"/>
                </a:ext>
              </a:extLst>
            </p:cNvPr>
            <p:cNvGrpSpPr/>
            <p:nvPr/>
          </p:nvGrpSpPr>
          <p:grpSpPr>
            <a:xfrm>
              <a:off x="6514172" y="5025244"/>
              <a:ext cx="1184910" cy="360885"/>
              <a:chOff x="6514172" y="4939519"/>
              <a:chExt cx="1184910" cy="360885"/>
            </a:xfrm>
          </p:grpSpPr>
          <p:sp>
            <p:nvSpPr>
              <p:cNvPr id="18" name="文本框 17">
                <a:extLst>
                  <a:ext uri="{FF2B5EF4-FFF2-40B4-BE49-F238E27FC236}">
                    <a16:creationId xmlns:a16="http://schemas.microsoft.com/office/drawing/2014/main" xmlns="" id="{43404D02-C5DE-9D43-8C61-38ACBF2EDB70}"/>
                  </a:ext>
                </a:extLst>
              </p:cNvPr>
              <p:cNvSpPr txBox="1"/>
              <p:nvPr/>
            </p:nvSpPr>
            <p:spPr>
              <a:xfrm>
                <a:off x="6514172" y="4939519"/>
                <a:ext cx="1177290" cy="153888"/>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r>
                  <a:rPr lang="zh-CN" altLang="en-US" sz="1000" b="0" dirty="0">
                    <a:ea typeface="微软雅黑" panose="020B0503020204020204" charset="-122"/>
                  </a:rPr>
                  <a:t>20000 RMB+</a:t>
                </a:r>
              </a:p>
            </p:txBody>
          </p:sp>
          <p:sp>
            <p:nvSpPr>
              <p:cNvPr id="19" name="矩形: 圆角 97316">
                <a:extLst>
                  <a:ext uri="{FF2B5EF4-FFF2-40B4-BE49-F238E27FC236}">
                    <a16:creationId xmlns:a16="http://schemas.microsoft.com/office/drawing/2014/main" xmlns="" id="{9E01A749-6641-C643-8C88-B81F23A39908}"/>
                  </a:ext>
                </a:extLst>
              </p:cNvPr>
              <p:cNvSpPr/>
              <p:nvPr/>
            </p:nvSpPr>
            <p:spPr>
              <a:xfrm>
                <a:off x="6647522" y="5098181"/>
                <a:ext cx="1051560" cy="202223"/>
              </a:xfrm>
              <a:prstGeom prst="roundRect">
                <a:avLst>
                  <a:gd name="adj" fmla="val 50000"/>
                </a:avLst>
              </a:prstGeom>
              <a:gradFill>
                <a:gsLst>
                  <a:gs pos="0">
                    <a:srgbClr val="4BD1FB">
                      <a:lumMod val="30000"/>
                      <a:lumOff val="70000"/>
                    </a:srgbClr>
                  </a:gs>
                  <a:gs pos="100000">
                    <a:srgbClr val="275DF5">
                      <a:lumMod val="10000"/>
                      <a:lumOff val="90000"/>
                    </a:srgbClr>
                  </a:gs>
                </a:gsLst>
                <a:lin ang="108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r"/>
                <a:r>
                  <a:rPr lang="en-US" altLang="zh-CN" sz="10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2800USD+</a:t>
                </a:r>
              </a:p>
            </p:txBody>
          </p:sp>
        </p:grpSp>
      </p:grpSp>
      <p:sp>
        <p:nvSpPr>
          <p:cNvPr id="31" name="文本框 12">
            <a:extLst>
              <a:ext uri="{FF2B5EF4-FFF2-40B4-BE49-F238E27FC236}">
                <a16:creationId xmlns:a16="http://schemas.microsoft.com/office/drawing/2014/main" xmlns="" id="{CCD015E4-E82F-674D-B3B0-29F437AFA43F}"/>
              </a:ext>
            </a:extLst>
          </p:cNvPr>
          <p:cNvSpPr txBox="1">
            <a:spLocks noChangeArrowheads="1"/>
          </p:cNvSpPr>
          <p:nvPr/>
        </p:nvSpPr>
        <p:spPr bwMode="auto">
          <a:xfrm>
            <a:off x="799533" y="1436842"/>
            <a:ext cx="4740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微软雅黑" panose="020B050302020402020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微软雅黑" panose="020B050302020402020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微软雅黑" panose="020B050302020402020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微软雅黑" panose="020B0503020204020204" charset="-122"/>
              </a:defRPr>
            </a:lvl9pPr>
          </a:lstStyle>
          <a:p>
            <a:pPr>
              <a:lnSpc>
                <a:spcPct val="100000"/>
              </a:lnSpc>
              <a:spcBef>
                <a:spcPct val="0"/>
              </a:spcBef>
              <a:buNone/>
            </a:pPr>
            <a:r>
              <a:rPr lang="en-US" altLang="zh-CN" sz="1800" b="1" dirty="0">
                <a:latin typeface="Arial" panose="020B0604020202020204" pitchFamily="34" charset="0"/>
                <a:cs typeface="Arial" panose="020B0604020202020204" pitchFamily="34" charset="0"/>
              </a:rPr>
              <a:t>Knowledge of open access among researchers in China</a:t>
            </a:r>
            <a:endParaRPr lang="zh-CN" altLang="en-US" sz="1800" b="1" dirty="0">
              <a:latin typeface="Arial" panose="020B0604020202020204" pitchFamily="34" charset="0"/>
              <a:cs typeface="Arial" panose="020B0604020202020204" pitchFamily="34" charset="0"/>
            </a:endParaRPr>
          </a:p>
        </p:txBody>
      </p:sp>
      <p:grpSp>
        <p:nvGrpSpPr>
          <p:cNvPr id="32" name="组合 31">
            <a:extLst>
              <a:ext uri="{FF2B5EF4-FFF2-40B4-BE49-F238E27FC236}">
                <a16:creationId xmlns:a16="http://schemas.microsoft.com/office/drawing/2014/main" xmlns="" id="{C380EBED-55FD-0944-B568-F455CF2D02D7}"/>
              </a:ext>
            </a:extLst>
          </p:cNvPr>
          <p:cNvGrpSpPr/>
          <p:nvPr/>
        </p:nvGrpSpPr>
        <p:grpSpPr>
          <a:xfrm>
            <a:off x="889489" y="2589333"/>
            <a:ext cx="4772024" cy="2645253"/>
            <a:chOff x="990600" y="2589333"/>
            <a:chExt cx="4772024" cy="2645253"/>
          </a:xfrm>
        </p:grpSpPr>
        <p:sp>
          <p:nvSpPr>
            <p:cNvPr id="33" name="文本框 32">
              <a:extLst>
                <a:ext uri="{FF2B5EF4-FFF2-40B4-BE49-F238E27FC236}">
                  <a16:creationId xmlns:a16="http://schemas.microsoft.com/office/drawing/2014/main" xmlns="" id="{95D21919-B10F-1043-BC8C-1CCFB866D417}"/>
                </a:ext>
              </a:extLst>
            </p:cNvPr>
            <p:cNvSpPr txBox="1"/>
            <p:nvPr/>
          </p:nvSpPr>
          <p:spPr>
            <a:xfrm>
              <a:off x="1076325" y="3981596"/>
              <a:ext cx="972195" cy="422873"/>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pPr>
                <a:lnSpc>
                  <a:spcPct val="120000"/>
                </a:lnSpc>
              </a:pPr>
              <a:r>
                <a:rPr lang="en-US" altLang="zh-CN" b="0" dirty="0">
                  <a:ea typeface="微软雅黑" panose="020B0503020204020204" charset="-122"/>
                </a:rPr>
                <a:t>Know a little,</a:t>
              </a:r>
            </a:p>
            <a:p>
              <a:pPr>
                <a:lnSpc>
                  <a:spcPct val="120000"/>
                </a:lnSpc>
              </a:pPr>
              <a:r>
                <a:rPr lang="en-US" altLang="zh-CN" b="0" dirty="0">
                  <a:ea typeface="微软雅黑" panose="020B0503020204020204" charset="-122"/>
                </a:rPr>
                <a:t>32.24%</a:t>
              </a:r>
              <a:endParaRPr lang="zh-CN" altLang="en-US" b="0" dirty="0">
                <a:ea typeface="微软雅黑" panose="020B0503020204020204" charset="-122"/>
              </a:endParaRPr>
            </a:p>
          </p:txBody>
        </p:sp>
        <p:sp>
          <p:nvSpPr>
            <p:cNvPr id="34" name="文本框 33">
              <a:extLst>
                <a:ext uri="{FF2B5EF4-FFF2-40B4-BE49-F238E27FC236}">
                  <a16:creationId xmlns:a16="http://schemas.microsoft.com/office/drawing/2014/main" xmlns="" id="{625B3D08-7BA7-2743-95A4-3691F917536A}"/>
                </a:ext>
              </a:extLst>
            </p:cNvPr>
            <p:cNvSpPr txBox="1"/>
            <p:nvPr/>
          </p:nvSpPr>
          <p:spPr>
            <a:xfrm>
              <a:off x="990600" y="2882152"/>
              <a:ext cx="1057920" cy="422873"/>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pPr>
                <a:lnSpc>
                  <a:spcPct val="120000"/>
                </a:lnSpc>
              </a:pPr>
              <a:r>
                <a:rPr lang="en-US" altLang="zh-CN" b="0" dirty="0">
                  <a:ea typeface="微软雅黑" panose="020B0503020204020204" charset="-122"/>
                </a:rPr>
                <a:t>No knowledge,</a:t>
              </a:r>
            </a:p>
            <a:p>
              <a:pPr>
                <a:lnSpc>
                  <a:spcPct val="120000"/>
                </a:lnSpc>
              </a:pPr>
              <a:r>
                <a:rPr lang="en-US" altLang="zh-CN" b="0" dirty="0">
                  <a:ea typeface="微软雅黑" panose="020B0503020204020204" charset="-122"/>
                </a:rPr>
                <a:t>9.11%</a:t>
              </a:r>
              <a:endParaRPr lang="zh-CN" altLang="en-US" b="0" dirty="0">
                <a:ea typeface="微软雅黑" panose="020B0503020204020204" charset="-122"/>
              </a:endParaRPr>
            </a:p>
          </p:txBody>
        </p:sp>
        <p:sp>
          <p:nvSpPr>
            <p:cNvPr id="35" name="文本框 34">
              <a:extLst>
                <a:ext uri="{FF2B5EF4-FFF2-40B4-BE49-F238E27FC236}">
                  <a16:creationId xmlns:a16="http://schemas.microsoft.com/office/drawing/2014/main" xmlns="" id="{D59703E9-FE3F-E948-A21C-1539E329CB34}"/>
                </a:ext>
              </a:extLst>
            </p:cNvPr>
            <p:cNvSpPr txBox="1"/>
            <p:nvPr/>
          </p:nvSpPr>
          <p:spPr>
            <a:xfrm>
              <a:off x="4734903" y="2882152"/>
              <a:ext cx="1027721" cy="644472"/>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pPr algn="l">
                <a:lnSpc>
                  <a:spcPct val="120000"/>
                </a:lnSpc>
              </a:pPr>
              <a:r>
                <a:rPr lang="en-US" altLang="zh-CN" b="0" dirty="0">
                  <a:ea typeface="微软雅黑" panose="020B0503020204020204" charset="-122"/>
                </a:rPr>
                <a:t>A very good</a:t>
              </a:r>
            </a:p>
            <a:p>
              <a:pPr algn="l">
                <a:lnSpc>
                  <a:spcPct val="120000"/>
                </a:lnSpc>
              </a:pPr>
              <a:r>
                <a:rPr lang="en-US" altLang="zh-CN" b="0" dirty="0">
                  <a:ea typeface="微软雅黑" panose="020B0503020204020204" charset="-122"/>
                </a:rPr>
                <a:t>understanding,</a:t>
              </a:r>
            </a:p>
            <a:p>
              <a:pPr algn="l">
                <a:lnSpc>
                  <a:spcPct val="120000"/>
                </a:lnSpc>
              </a:pPr>
              <a:r>
                <a:rPr lang="en-US" altLang="zh-CN" b="0" dirty="0">
                  <a:ea typeface="微软雅黑" panose="020B0503020204020204" charset="-122"/>
                </a:rPr>
                <a:t>16.23%</a:t>
              </a:r>
              <a:endParaRPr lang="zh-CN" altLang="en-US" b="0" dirty="0">
                <a:ea typeface="微软雅黑" panose="020B0503020204020204" charset="-122"/>
              </a:endParaRPr>
            </a:p>
          </p:txBody>
        </p:sp>
        <p:sp>
          <p:nvSpPr>
            <p:cNvPr id="36" name="文本框 35">
              <a:extLst>
                <a:ext uri="{FF2B5EF4-FFF2-40B4-BE49-F238E27FC236}">
                  <a16:creationId xmlns:a16="http://schemas.microsoft.com/office/drawing/2014/main" xmlns="" id="{7F82BFA5-A5C4-304D-BE8A-79C33A06733D}"/>
                </a:ext>
              </a:extLst>
            </p:cNvPr>
            <p:cNvSpPr txBox="1"/>
            <p:nvPr/>
          </p:nvSpPr>
          <p:spPr>
            <a:xfrm>
              <a:off x="4734904" y="3981596"/>
              <a:ext cx="994458" cy="644472"/>
            </a:xfrm>
            <a:prstGeom prst="rect">
              <a:avLst/>
            </a:prstGeom>
            <a:noFill/>
          </p:spPr>
          <p:txBody>
            <a:bodyPr wrap="square" lIns="0" tIns="0" rIns="0" bIns="0">
              <a:spAutoFit/>
            </a:bodyPr>
            <a:lstStyle>
              <a:defPPr rtl="0">
                <a:defRPr lang="en-US"/>
              </a:defPPr>
              <a:lvl1pPr algn="r">
                <a:defRPr sz="1200" b="1">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pPr algn="l">
                <a:lnSpc>
                  <a:spcPct val="120000"/>
                </a:lnSpc>
              </a:pPr>
              <a:r>
                <a:rPr lang="en-US" altLang="zh-CN" b="0" dirty="0">
                  <a:ea typeface="微软雅黑" panose="020B0503020204020204" charset="-122"/>
                </a:rPr>
                <a:t>Moderate</a:t>
              </a:r>
            </a:p>
            <a:p>
              <a:pPr algn="l">
                <a:lnSpc>
                  <a:spcPct val="120000"/>
                </a:lnSpc>
              </a:pPr>
              <a:r>
                <a:rPr lang="en-US" altLang="zh-CN" b="0" dirty="0">
                  <a:ea typeface="微软雅黑" panose="020B0503020204020204" charset="-122"/>
                </a:rPr>
                <a:t>understanding,</a:t>
              </a:r>
            </a:p>
            <a:p>
              <a:pPr algn="l">
                <a:lnSpc>
                  <a:spcPct val="120000"/>
                </a:lnSpc>
              </a:pPr>
              <a:r>
                <a:rPr lang="en-US" altLang="zh-CN" b="0" dirty="0">
                  <a:ea typeface="微软雅黑" panose="020B0503020204020204" charset="-122"/>
                </a:rPr>
                <a:t>42.42%</a:t>
              </a:r>
              <a:endParaRPr lang="zh-CN" altLang="en-US" b="0" dirty="0">
                <a:ea typeface="微软雅黑" panose="020B0503020204020204" charset="-122"/>
              </a:endParaRPr>
            </a:p>
          </p:txBody>
        </p:sp>
        <p:graphicFrame>
          <p:nvGraphicFramePr>
            <p:cNvPr id="37" name="图表 36">
              <a:extLst>
                <a:ext uri="{FF2B5EF4-FFF2-40B4-BE49-F238E27FC236}">
                  <a16:creationId xmlns:a16="http://schemas.microsoft.com/office/drawing/2014/main" xmlns="" id="{6B34BB4D-5A7B-D745-9843-EE25DA7DC5D2}"/>
                </a:ext>
              </a:extLst>
            </p:cNvPr>
            <p:cNvGraphicFramePr/>
            <p:nvPr/>
          </p:nvGraphicFramePr>
          <p:xfrm>
            <a:off x="2155124" y="2589333"/>
            <a:ext cx="2452052" cy="2645253"/>
          </p:xfrm>
          <a:graphic>
            <a:graphicData uri="http://schemas.openxmlformats.org/drawingml/2006/chart">
              <c:chart xmlns:c="http://schemas.openxmlformats.org/drawingml/2006/chart" xmlns:r="http://schemas.openxmlformats.org/officeDocument/2006/relationships" r:id="rId3"/>
            </a:graphicData>
          </a:graphic>
        </p:graphicFrame>
        <p:cxnSp>
          <p:nvCxnSpPr>
            <p:cNvPr id="38" name="直接连接符 97342">
              <a:extLst>
                <a:ext uri="{FF2B5EF4-FFF2-40B4-BE49-F238E27FC236}">
                  <a16:creationId xmlns:a16="http://schemas.microsoft.com/office/drawing/2014/main" xmlns="" id="{4FA5F654-8CE4-6945-B47D-C3B3AC7FA3B6}"/>
                </a:ext>
              </a:extLst>
            </p:cNvPr>
            <p:cNvCxnSpPr/>
            <p:nvPr/>
          </p:nvCxnSpPr>
          <p:spPr>
            <a:xfrm>
              <a:off x="2114550" y="3002638"/>
              <a:ext cx="69532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97346">
              <a:extLst>
                <a:ext uri="{FF2B5EF4-FFF2-40B4-BE49-F238E27FC236}">
                  <a16:creationId xmlns:a16="http://schemas.microsoft.com/office/drawing/2014/main" xmlns="" id="{0646FE7C-EE3E-7048-B0EC-2106C05FBB77}"/>
                </a:ext>
              </a:extLst>
            </p:cNvPr>
            <p:cNvCxnSpPr/>
            <p:nvPr/>
          </p:nvCxnSpPr>
          <p:spPr>
            <a:xfrm>
              <a:off x="2114550" y="4117063"/>
              <a:ext cx="21907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97348">
              <a:extLst>
                <a:ext uri="{FF2B5EF4-FFF2-40B4-BE49-F238E27FC236}">
                  <a16:creationId xmlns:a16="http://schemas.microsoft.com/office/drawing/2014/main" xmlns="" id="{74DD1847-C4C9-4244-AA62-17D1372E1CB9}"/>
                </a:ext>
              </a:extLst>
            </p:cNvPr>
            <p:cNvCxnSpPr/>
            <p:nvPr/>
          </p:nvCxnSpPr>
          <p:spPr>
            <a:xfrm>
              <a:off x="4438650" y="4117063"/>
              <a:ext cx="1905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97349">
              <a:extLst>
                <a:ext uri="{FF2B5EF4-FFF2-40B4-BE49-F238E27FC236}">
                  <a16:creationId xmlns:a16="http://schemas.microsoft.com/office/drawing/2014/main" xmlns="" id="{3863CEC3-7CD1-AF4D-985C-6A4A1440CD87}"/>
                </a:ext>
              </a:extLst>
            </p:cNvPr>
            <p:cNvCxnSpPr/>
            <p:nvPr/>
          </p:nvCxnSpPr>
          <p:spPr>
            <a:xfrm>
              <a:off x="3943350" y="3002638"/>
              <a:ext cx="685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2" name="文本框 41">
            <a:extLst>
              <a:ext uri="{FF2B5EF4-FFF2-40B4-BE49-F238E27FC236}">
                <a16:creationId xmlns:a16="http://schemas.microsoft.com/office/drawing/2014/main" xmlns="" id="{60F332A7-DAC7-374C-B1F5-B3D5C3FE6E23}"/>
              </a:ext>
            </a:extLst>
          </p:cNvPr>
          <p:cNvSpPr txBox="1"/>
          <p:nvPr/>
        </p:nvSpPr>
        <p:spPr>
          <a:xfrm>
            <a:off x="855674" y="5264009"/>
            <a:ext cx="4848731" cy="276999"/>
          </a:xfrm>
          <a:prstGeom prst="rect">
            <a:avLst/>
          </a:prstGeom>
          <a:noFill/>
        </p:spPr>
        <p:txBody>
          <a:bodyPr wrap="square">
            <a:spAutoFit/>
          </a:bodyPr>
          <a:lstStyle>
            <a:defPPr rtl="0">
              <a:defRPr lang="en-US"/>
            </a:defPPr>
            <a:lvl1pPr>
              <a:lnSpc>
                <a:spcPct val="100000"/>
              </a:lnSpc>
              <a:tabLst>
                <a:tab pos="457200" algn="l"/>
              </a:tabLst>
              <a:defRPr sz="1600">
                <a:solidFill>
                  <a:schemeClr val="tx1">
                    <a:lumMod val="75000"/>
                    <a:lumOff val="25000"/>
                  </a:schemeClr>
                </a:solidFill>
                <a:latin typeface="Arial" panose="020B0604020202020204" pitchFamily="34" charset="0"/>
                <a:ea typeface="Microsoft YaHei UI" panose="020B0503020204020204" pitchFamily="34" charset="-122"/>
                <a:cs typeface="Arial" panose="020B0604020202020204" pitchFamily="34" charset="0"/>
              </a:defRPr>
            </a:lvl1pPr>
          </a:lstStyle>
          <a:p>
            <a:pPr algn="ctr"/>
            <a:r>
              <a:rPr lang="zh-CN" altLang="en-US" sz="1200" dirty="0">
                <a:ea typeface="微软雅黑" panose="020B0503020204020204" charset="-122"/>
              </a:rPr>
              <a:t>Figure 2-7 Knowledge of open access among researchers in China</a:t>
            </a:r>
          </a:p>
        </p:txBody>
      </p:sp>
    </p:spTree>
    <p:extLst>
      <p:ext uri="{BB962C8B-B14F-4D97-AF65-F5344CB8AC3E}">
        <p14:creationId xmlns:p14="http://schemas.microsoft.com/office/powerpoint/2010/main" val="137131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1" y="20212"/>
            <a:ext cx="7370923" cy="1384995"/>
          </a:xfrm>
          <a:prstGeom prst="rect">
            <a:avLst/>
          </a:prstGeom>
        </p:spPr>
        <p:txBody>
          <a:bodyPr wrap="square">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Predatory</a:t>
            </a:r>
            <a:r>
              <a:rPr lang="zh-CN" altLang="en-US" sz="2800" b="1" i="1" dirty="0">
                <a:latin typeface="Cambria" pitchFamily="18" charset="0"/>
              </a:rPr>
              <a:t> </a:t>
            </a:r>
            <a:r>
              <a:rPr lang="en-US" altLang="zh-CN" sz="2800" b="1" i="1" dirty="0">
                <a:latin typeface="Cambria" pitchFamily="18" charset="0"/>
              </a:rPr>
              <a:t>Publishers</a:t>
            </a:r>
            <a:r>
              <a:rPr lang="zh-CN" altLang="en-US" sz="2800" b="1" i="1" dirty="0">
                <a:latin typeface="Cambria" pitchFamily="18" charset="0"/>
              </a:rPr>
              <a:t> </a:t>
            </a:r>
            <a:r>
              <a:rPr lang="en-US" altLang="zh-CN" sz="2800" b="1" i="1" dirty="0">
                <a:latin typeface="Cambria" pitchFamily="18" charset="0"/>
              </a:rPr>
              <a:t>&amp;</a:t>
            </a:r>
            <a:r>
              <a:rPr lang="zh-CN" altLang="en-US" sz="2800" b="1" i="1" dirty="0">
                <a:latin typeface="Cambria" pitchFamily="18" charset="0"/>
              </a:rPr>
              <a:t> </a:t>
            </a:r>
            <a:r>
              <a:rPr lang="en-US" altLang="zh-CN" sz="2800" b="1" i="1" dirty="0">
                <a:latin typeface="Cambria" pitchFamily="18" charset="0"/>
              </a:rPr>
              <a:t>Journals</a:t>
            </a:r>
            <a:endParaRPr lang="en-US" sz="2800" b="1" i="1" dirty="0">
              <a:solidFill>
                <a:schemeClr val="bg1"/>
              </a:solidFill>
              <a:latin typeface="Cambria" pitchFamily="18" charset="0"/>
            </a:endParaRPr>
          </a:p>
          <a:p>
            <a:pPr marL="342891" indent="-342891"/>
            <a:endParaRPr lang="en-US" sz="2800" b="1" dirty="0">
              <a:latin typeface="Cambria" pitchFamily="18" charset="0"/>
            </a:endParaRPr>
          </a:p>
        </p:txBody>
      </p:sp>
      <p:sp>
        <p:nvSpPr>
          <p:cNvPr id="7" name="Rectangle 6">
            <a:extLst>
              <a:ext uri="{FF2B5EF4-FFF2-40B4-BE49-F238E27FC236}">
                <a16:creationId xmlns:a16="http://schemas.microsoft.com/office/drawing/2014/main" xmlns="" id="{809B27B1-B3D2-C04E-B501-9CF93D07151E}"/>
              </a:ext>
            </a:extLst>
          </p:cNvPr>
          <p:cNvSpPr/>
          <p:nvPr/>
        </p:nvSpPr>
        <p:spPr>
          <a:xfrm>
            <a:off x="1529333" y="2016783"/>
            <a:ext cx="8948616" cy="2862322"/>
          </a:xfrm>
          <a:prstGeom prst="rect">
            <a:avLst/>
          </a:prstGeom>
        </p:spPr>
        <p:txBody>
          <a:bodyPr wrap="square">
            <a:spAutoFit/>
          </a:bodyPr>
          <a:lstStyle/>
          <a:p>
            <a:pPr marL="342891"/>
            <a:r>
              <a:rPr lang="en-US" sz="2000" dirty="0">
                <a:latin typeface="Cambria" pitchFamily="18" charset="0"/>
              </a:rPr>
              <a:t>“</a:t>
            </a:r>
            <a:r>
              <a:rPr lang="en-US" altLang="zh-CN" sz="2000" dirty="0">
                <a:latin typeface="Cambria" pitchFamily="18" charset="0"/>
              </a:rPr>
              <a:t>P</a:t>
            </a:r>
            <a:r>
              <a:rPr lang="en-US" sz="2000" dirty="0">
                <a:latin typeface="Cambria" pitchFamily="18" charset="0"/>
              </a:rPr>
              <a:t>redatory publishers,” which </a:t>
            </a:r>
            <a:r>
              <a:rPr lang="en-US" altLang="zh-CN" sz="2000" dirty="0">
                <a:latin typeface="Cambria" pitchFamily="18" charset="0"/>
              </a:rPr>
              <a:t>Beall</a:t>
            </a:r>
            <a:r>
              <a:rPr lang="en-US" sz="2000" dirty="0">
                <a:latin typeface="Cambria" pitchFamily="18" charset="0"/>
              </a:rPr>
              <a:t> described as organizations that “publish counterfeit journals to exploit the open-access model in which the author pays. These predatory publishers are dishonest and lack transparency. They aim to dupe researchers, especially those inexperienced in scholarly communication.” </a:t>
            </a:r>
          </a:p>
          <a:p>
            <a:pPr marL="342891"/>
            <a:endParaRPr lang="en-US" sz="2000" dirty="0">
              <a:latin typeface="Cambria" pitchFamily="18" charset="0"/>
            </a:endParaRPr>
          </a:p>
          <a:p>
            <a:pPr marL="342891"/>
            <a:r>
              <a:rPr lang="en-US" altLang="zh-CN" sz="2000" dirty="0">
                <a:latin typeface="Cambria" pitchFamily="18" charset="0"/>
              </a:rPr>
              <a:t>——Beall, a librarian at the University of Colorado in Denver</a:t>
            </a:r>
            <a:endParaRPr lang="en-US" sz="2000" dirty="0">
              <a:latin typeface="Cambria" pitchFamily="18" charset="0"/>
            </a:endParaRPr>
          </a:p>
          <a:p>
            <a:pPr marL="342891" indent="-342891"/>
            <a:endParaRPr lang="en-US" sz="4000" b="1" dirty="0">
              <a:solidFill>
                <a:schemeClr val="tx1">
                  <a:lumMod val="50000"/>
                  <a:lumOff val="50000"/>
                </a:schemeClr>
              </a:solidFill>
              <a:latin typeface="Cambria" pitchFamily="18" charset="0"/>
            </a:endParaRPr>
          </a:p>
        </p:txBody>
      </p:sp>
    </p:spTree>
    <p:extLst>
      <p:ext uri="{BB962C8B-B14F-4D97-AF65-F5344CB8AC3E}">
        <p14:creationId xmlns:p14="http://schemas.microsoft.com/office/powerpoint/2010/main" val="397155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2" y="20212"/>
            <a:ext cx="6096000" cy="1384995"/>
          </a:xfrm>
          <a:prstGeom prst="rect">
            <a:avLst/>
          </a:prstGeom>
        </p:spPr>
        <p:txBody>
          <a:bodyPr>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Common</a:t>
            </a:r>
            <a:r>
              <a:rPr lang="zh-CN" altLang="en-US" sz="2800" b="1" i="1" dirty="0">
                <a:latin typeface="Cambria" pitchFamily="18" charset="0"/>
              </a:rPr>
              <a:t> </a:t>
            </a:r>
            <a:r>
              <a:rPr lang="en-US" altLang="zh-CN" sz="2800" b="1" i="1" dirty="0">
                <a:latin typeface="Cambria" pitchFamily="18" charset="0"/>
              </a:rPr>
              <a:t>Characteristics of </a:t>
            </a:r>
            <a:r>
              <a:rPr lang="zh-CN" altLang="en-US" sz="2800" b="1" i="1" dirty="0">
                <a:latin typeface="Cambria" pitchFamily="18" charset="0"/>
              </a:rPr>
              <a:t> </a:t>
            </a:r>
            <a:r>
              <a:rPr lang="en-US" altLang="zh-CN" sz="2800" b="1" i="1" dirty="0">
                <a:latin typeface="Cambria" pitchFamily="18" charset="0"/>
              </a:rPr>
              <a:t>Journals</a:t>
            </a:r>
            <a:endParaRPr lang="en-US" sz="2800" b="1" i="1" dirty="0">
              <a:solidFill>
                <a:schemeClr val="bg1"/>
              </a:solidFill>
              <a:latin typeface="Cambria" pitchFamily="18" charset="0"/>
            </a:endParaRPr>
          </a:p>
          <a:p>
            <a:pPr marL="342891" indent="-342891"/>
            <a:endParaRPr lang="en-US" sz="2800" b="1" dirty="0">
              <a:latin typeface="Cambria" pitchFamily="18" charset="0"/>
            </a:endParaRPr>
          </a:p>
        </p:txBody>
      </p:sp>
      <p:sp>
        <p:nvSpPr>
          <p:cNvPr id="7" name="Rectangle 6">
            <a:extLst>
              <a:ext uri="{FF2B5EF4-FFF2-40B4-BE49-F238E27FC236}">
                <a16:creationId xmlns:a16="http://schemas.microsoft.com/office/drawing/2014/main" xmlns="" id="{809B27B1-B3D2-C04E-B501-9CF93D07151E}"/>
              </a:ext>
            </a:extLst>
          </p:cNvPr>
          <p:cNvSpPr/>
          <p:nvPr/>
        </p:nvSpPr>
        <p:spPr>
          <a:xfrm>
            <a:off x="539629" y="1583240"/>
            <a:ext cx="9884532" cy="3693319"/>
          </a:xfrm>
          <a:prstGeom prst="rect">
            <a:avLst/>
          </a:prstGeom>
        </p:spPr>
        <p:txBody>
          <a:bodyPr wrap="square">
            <a:spAutoFit/>
          </a:bodyPr>
          <a:lstStyle/>
          <a:p>
            <a:pPr marL="285750" indent="-285750">
              <a:buFont typeface="Arial" panose="020B0604020202020204" pitchFamily="34" charset="0"/>
              <a:buChar char="•"/>
            </a:pPr>
            <a:r>
              <a:rPr lang="en" altLang="zh-CN" dirty="0">
                <a:latin typeface="Cambria" panose="02040503050406030204" pitchFamily="18" charset="0"/>
              </a:rPr>
              <a:t>Claims to be a peer-reviewed open-access publication but does not provide adequate peer review or the level of peer review promised (some predatory journals repeatedly use a template as their peer review report).</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Advertises a Journal Impact Factor or other citation metric on the website that is incorrect or cannot be verified. </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May advertise an unrealistic time line for publication. </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Publishes all articles for which authors pay an APC even if the article is low quality, unrelated to the topic of the journal, or nonsensical. </a:t>
            </a:r>
          </a:p>
          <a:p>
            <a:pPr marL="285750" indent="-285750">
              <a:buFont typeface="Arial" panose="020B0604020202020204" pitchFamily="34" charset="0"/>
              <a:buChar char="•"/>
            </a:pPr>
            <a:r>
              <a:rPr lang="en" altLang="zh-CN" dirty="0">
                <a:latin typeface="Cambria" panose="02040503050406030204" pitchFamily="18" charset="0"/>
              </a:rPr>
              <a:t>Publishes articles that have many grammar mistakes (little or no copyediting).</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Editorial board includes people who do not exist, do not have credentials relevant to the topic of the journal, have affiliations that cannot be verified, or are real people who are not aware that they are listed as members. </a:t>
            </a:r>
          </a:p>
          <a:p>
            <a:pPr marL="285750" indent="-285750">
              <a:buFont typeface="Arial" panose="020B0604020202020204" pitchFamily="34" charset="0"/>
              <a:buChar char="•"/>
            </a:pPr>
            <a:r>
              <a:rPr lang="en" altLang="zh-CN" dirty="0">
                <a:latin typeface="Cambria" panose="02040503050406030204" pitchFamily="18" charset="0"/>
              </a:rPr>
              <a:t>Mimics name or website of other well-known, legitimate journals. </a:t>
            </a:r>
            <a:endParaRPr lang="en" altLang="zh-CN" sz="2000" dirty="0">
              <a:latin typeface="Cambria" panose="02040503050406030204" pitchFamily="18" charset="0"/>
            </a:endParaRPr>
          </a:p>
        </p:txBody>
      </p:sp>
      <p:sp>
        <p:nvSpPr>
          <p:cNvPr id="2" name="矩形 1">
            <a:extLst>
              <a:ext uri="{FF2B5EF4-FFF2-40B4-BE49-F238E27FC236}">
                <a16:creationId xmlns:a16="http://schemas.microsoft.com/office/drawing/2014/main" xmlns="" id="{D98EA880-7F66-1548-AAE0-9480C0D53DD0}"/>
              </a:ext>
            </a:extLst>
          </p:cNvPr>
          <p:cNvSpPr/>
          <p:nvPr/>
        </p:nvSpPr>
        <p:spPr>
          <a:xfrm>
            <a:off x="530712" y="6345236"/>
            <a:ext cx="9893449" cy="276999"/>
          </a:xfrm>
          <a:prstGeom prst="rect">
            <a:avLst/>
          </a:prstGeom>
        </p:spPr>
        <p:txBody>
          <a:bodyPr wrap="square">
            <a:spAutoFit/>
          </a:bodyPr>
          <a:lstStyle/>
          <a:p>
            <a:r>
              <a:rPr lang="en-US" altLang="zh-CN" sz="1200" dirty="0">
                <a:solidFill>
                  <a:srgbClr val="222222"/>
                </a:solidFill>
                <a:latin typeface="Cambria" panose="02040503050406030204" pitchFamily="18" charset="0"/>
              </a:rPr>
              <a:t>Source:</a:t>
            </a:r>
            <a:r>
              <a:rPr lang="zh-CN" altLang="en-US" sz="1200" dirty="0">
                <a:solidFill>
                  <a:srgbClr val="222222"/>
                </a:solidFill>
                <a:latin typeface="Cambria" panose="02040503050406030204" pitchFamily="18" charset="0"/>
              </a:rPr>
              <a:t> </a:t>
            </a:r>
            <a:r>
              <a:rPr lang="en" altLang="zh-CN" sz="1200" dirty="0">
                <a:solidFill>
                  <a:srgbClr val="222222"/>
                </a:solidFill>
                <a:latin typeface="Cambria" panose="02040503050406030204" pitchFamily="18" charset="0"/>
              </a:rPr>
              <a:t>Elmore, S. A., &amp; Weston, E. H. (2020). Predatory journals: what they are and how to avoid them. </a:t>
            </a:r>
            <a:r>
              <a:rPr lang="en" altLang="zh-CN" sz="1200" i="1" dirty="0">
                <a:solidFill>
                  <a:srgbClr val="222222"/>
                </a:solidFill>
                <a:latin typeface="Cambria" panose="02040503050406030204" pitchFamily="18" charset="0"/>
              </a:rPr>
              <a:t>Toxicologic pathology</a:t>
            </a:r>
            <a:r>
              <a:rPr lang="en" altLang="zh-CN" sz="1200" dirty="0">
                <a:solidFill>
                  <a:srgbClr val="222222"/>
                </a:solidFill>
                <a:latin typeface="Cambria" panose="02040503050406030204" pitchFamily="18" charset="0"/>
              </a:rPr>
              <a:t>, </a:t>
            </a:r>
            <a:r>
              <a:rPr lang="en" altLang="zh-CN" sz="1200" i="1" dirty="0">
                <a:solidFill>
                  <a:srgbClr val="222222"/>
                </a:solidFill>
                <a:latin typeface="Cambria" panose="02040503050406030204" pitchFamily="18" charset="0"/>
              </a:rPr>
              <a:t>48</a:t>
            </a:r>
            <a:r>
              <a:rPr lang="en" altLang="zh-CN" sz="1200" dirty="0">
                <a:solidFill>
                  <a:srgbClr val="222222"/>
                </a:solidFill>
                <a:latin typeface="Cambria" panose="02040503050406030204" pitchFamily="18" charset="0"/>
              </a:rPr>
              <a:t>(4), 607-610.</a:t>
            </a:r>
            <a:endParaRPr lang="zh-CN" altLang="en-US" sz="1200" dirty="0">
              <a:latin typeface="Cambria" panose="02040503050406030204" pitchFamily="18" charset="0"/>
            </a:endParaRPr>
          </a:p>
        </p:txBody>
      </p:sp>
    </p:spTree>
    <p:extLst>
      <p:ext uri="{BB962C8B-B14F-4D97-AF65-F5344CB8AC3E}">
        <p14:creationId xmlns:p14="http://schemas.microsoft.com/office/powerpoint/2010/main" val="151311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2" y="20212"/>
            <a:ext cx="6096000" cy="1384995"/>
          </a:xfrm>
          <a:prstGeom prst="rect">
            <a:avLst/>
          </a:prstGeom>
        </p:spPr>
        <p:txBody>
          <a:bodyPr>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Common</a:t>
            </a:r>
            <a:r>
              <a:rPr lang="zh-CN" altLang="en-US" sz="2800" b="1" i="1" dirty="0">
                <a:latin typeface="Cambria" pitchFamily="18" charset="0"/>
              </a:rPr>
              <a:t> </a:t>
            </a:r>
            <a:r>
              <a:rPr lang="en-US" altLang="zh-CN" sz="2800" b="1" i="1" dirty="0">
                <a:latin typeface="Cambria" pitchFamily="18" charset="0"/>
              </a:rPr>
              <a:t>Characteristics of </a:t>
            </a:r>
            <a:r>
              <a:rPr lang="zh-CN" altLang="en-US" sz="2800" b="1" i="1" dirty="0">
                <a:latin typeface="Cambria" pitchFamily="18" charset="0"/>
              </a:rPr>
              <a:t> </a:t>
            </a:r>
            <a:r>
              <a:rPr lang="en-US" altLang="zh-CN" sz="2800" b="1" i="1" dirty="0">
                <a:latin typeface="Cambria" pitchFamily="18" charset="0"/>
              </a:rPr>
              <a:t>Journals</a:t>
            </a:r>
            <a:endParaRPr lang="en-US" sz="2800" b="1" i="1" dirty="0">
              <a:solidFill>
                <a:schemeClr val="bg1"/>
              </a:solidFill>
              <a:latin typeface="Cambria" pitchFamily="18" charset="0"/>
            </a:endParaRPr>
          </a:p>
          <a:p>
            <a:pPr marL="342891" indent="-342891"/>
            <a:endParaRPr lang="en-US" sz="2800" b="1" dirty="0">
              <a:latin typeface="Cambria" pitchFamily="18" charset="0"/>
            </a:endParaRPr>
          </a:p>
        </p:txBody>
      </p:sp>
      <p:sp>
        <p:nvSpPr>
          <p:cNvPr id="7" name="Rectangle 6">
            <a:extLst>
              <a:ext uri="{FF2B5EF4-FFF2-40B4-BE49-F238E27FC236}">
                <a16:creationId xmlns:a16="http://schemas.microsoft.com/office/drawing/2014/main" xmlns="" id="{809B27B1-B3D2-C04E-B501-9CF93D07151E}"/>
              </a:ext>
            </a:extLst>
          </p:cNvPr>
          <p:cNvSpPr/>
          <p:nvPr/>
        </p:nvSpPr>
        <p:spPr>
          <a:xfrm>
            <a:off x="391822" y="1593997"/>
            <a:ext cx="10279763" cy="3785652"/>
          </a:xfrm>
          <a:prstGeom prst="rect">
            <a:avLst/>
          </a:prstGeom>
        </p:spPr>
        <p:txBody>
          <a:bodyPr wrap="square">
            <a:spAutoFit/>
          </a:bodyPr>
          <a:lstStyle/>
          <a:p>
            <a:pPr marL="285750" indent="-285750">
              <a:buFont typeface="Arial" panose="020B0604020202020204" pitchFamily="34" charset="0"/>
              <a:buChar char="•"/>
            </a:pPr>
            <a:r>
              <a:rPr lang="en" altLang="zh-CN" dirty="0">
                <a:latin typeface="Cambria" panose="02040503050406030204" pitchFamily="18" charset="0"/>
              </a:rPr>
              <a:t>Aggressively targets potential authors through e-mails. </a:t>
            </a:r>
          </a:p>
          <a:p>
            <a:pPr marL="285750" indent="-285750">
              <a:buFont typeface="Arial" panose="020B0604020202020204" pitchFamily="34" charset="0"/>
              <a:buChar char="•"/>
            </a:pPr>
            <a:r>
              <a:rPr lang="en" altLang="zh-CN" dirty="0">
                <a:latin typeface="Cambria" panose="02040503050406030204" pitchFamily="18" charset="0"/>
              </a:rPr>
              <a:t>May state that offices are in one country but contact details are in another.</a:t>
            </a:r>
          </a:p>
          <a:p>
            <a:pPr marL="285750" indent="-285750">
              <a:buFont typeface="Arial" panose="020B0604020202020204" pitchFamily="34" charset="0"/>
              <a:buChar char="•"/>
            </a:pPr>
            <a:r>
              <a:rPr lang="en" altLang="zh-CN" dirty="0">
                <a:latin typeface="Cambria" panose="02040503050406030204" pitchFamily="18" charset="0"/>
              </a:rPr>
              <a:t>Solicitation e-mails contain grammatical errors of phishing scams. </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Lack of transparency about acceptance process or APCs, so that authors do not know how much they will be charged until their article is accepted.</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Requires authors sign away their copyright to the article at the time of submission, making it impossible for the author to submit the article to another publisher.</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Publishes articles submitted before the authors have signed the publishing agreement, then refuses to take the article down if the author withdraws the submission.</a:t>
            </a:r>
            <a:endParaRPr lang="en" altLang="zh-CN" sz="2000" dirty="0">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Removes articles or entire journals from the web without warning or informing authors.</a:t>
            </a:r>
            <a:br>
              <a:rPr lang="en" altLang="zh-CN" dirty="0">
                <a:latin typeface="Cambria" panose="02040503050406030204" pitchFamily="18" charset="0"/>
              </a:rPr>
            </a:br>
            <a:endParaRPr lang="en" altLang="zh-CN" sz="2000" dirty="0">
              <a:latin typeface="Cambria" panose="02040503050406030204" pitchFamily="18" charset="0"/>
            </a:endParaRPr>
          </a:p>
          <a:p>
            <a:pPr marL="571500" indent="-571500">
              <a:buFont typeface="Arial" panose="020B0604020202020204" pitchFamily="34" charset="0"/>
              <a:buChar char="•"/>
            </a:pPr>
            <a:endParaRPr lang="en-US" sz="4000" b="1" dirty="0">
              <a:solidFill>
                <a:schemeClr val="tx1">
                  <a:lumMod val="50000"/>
                  <a:lumOff val="50000"/>
                </a:schemeClr>
              </a:solidFill>
              <a:latin typeface="Cambria" panose="02040503050406030204" pitchFamily="18" charset="0"/>
            </a:endParaRPr>
          </a:p>
        </p:txBody>
      </p:sp>
      <p:sp>
        <p:nvSpPr>
          <p:cNvPr id="4" name="矩形 3">
            <a:extLst>
              <a:ext uri="{FF2B5EF4-FFF2-40B4-BE49-F238E27FC236}">
                <a16:creationId xmlns:a16="http://schemas.microsoft.com/office/drawing/2014/main" xmlns="" id="{AE4C5CB2-DFC7-F947-890C-6F291F004A2E}"/>
              </a:ext>
            </a:extLst>
          </p:cNvPr>
          <p:cNvSpPr/>
          <p:nvPr/>
        </p:nvSpPr>
        <p:spPr>
          <a:xfrm>
            <a:off x="530712" y="6345236"/>
            <a:ext cx="9893449" cy="276999"/>
          </a:xfrm>
          <a:prstGeom prst="rect">
            <a:avLst/>
          </a:prstGeom>
        </p:spPr>
        <p:txBody>
          <a:bodyPr wrap="square">
            <a:spAutoFit/>
          </a:bodyPr>
          <a:lstStyle/>
          <a:p>
            <a:r>
              <a:rPr lang="en-US" altLang="zh-CN" sz="1200" dirty="0">
                <a:solidFill>
                  <a:srgbClr val="222222"/>
                </a:solidFill>
                <a:latin typeface="Cambria" panose="02040503050406030204" pitchFamily="18" charset="0"/>
              </a:rPr>
              <a:t>Source:</a:t>
            </a:r>
            <a:r>
              <a:rPr lang="zh-CN" altLang="en-US" sz="1200" dirty="0">
                <a:solidFill>
                  <a:srgbClr val="222222"/>
                </a:solidFill>
                <a:latin typeface="Cambria" panose="02040503050406030204" pitchFamily="18" charset="0"/>
              </a:rPr>
              <a:t> </a:t>
            </a:r>
            <a:r>
              <a:rPr lang="en" altLang="zh-CN" sz="1200" dirty="0">
                <a:solidFill>
                  <a:srgbClr val="222222"/>
                </a:solidFill>
                <a:latin typeface="Cambria" panose="02040503050406030204" pitchFamily="18" charset="0"/>
              </a:rPr>
              <a:t>Elmore, S. A., &amp; Weston, E. H. (2020). Predatory journals: what they are and how to avoid them. </a:t>
            </a:r>
            <a:r>
              <a:rPr lang="en" altLang="zh-CN" sz="1200" i="1" dirty="0">
                <a:solidFill>
                  <a:srgbClr val="222222"/>
                </a:solidFill>
                <a:latin typeface="Cambria" panose="02040503050406030204" pitchFamily="18" charset="0"/>
              </a:rPr>
              <a:t>Toxicologic pathology</a:t>
            </a:r>
            <a:r>
              <a:rPr lang="en" altLang="zh-CN" sz="1200" dirty="0">
                <a:solidFill>
                  <a:srgbClr val="222222"/>
                </a:solidFill>
                <a:latin typeface="Cambria" panose="02040503050406030204" pitchFamily="18" charset="0"/>
              </a:rPr>
              <a:t>, </a:t>
            </a:r>
            <a:r>
              <a:rPr lang="en" altLang="zh-CN" sz="1200" i="1" dirty="0">
                <a:solidFill>
                  <a:srgbClr val="222222"/>
                </a:solidFill>
                <a:latin typeface="Cambria" panose="02040503050406030204" pitchFamily="18" charset="0"/>
              </a:rPr>
              <a:t>48</a:t>
            </a:r>
            <a:r>
              <a:rPr lang="en" altLang="zh-CN" sz="1200" dirty="0">
                <a:solidFill>
                  <a:srgbClr val="222222"/>
                </a:solidFill>
                <a:latin typeface="Cambria" panose="02040503050406030204" pitchFamily="18" charset="0"/>
              </a:rPr>
              <a:t>(4), 607-610.</a:t>
            </a:r>
            <a:endParaRPr lang="zh-CN" altLang="en-US" sz="1200" dirty="0">
              <a:latin typeface="Cambria" panose="02040503050406030204" pitchFamily="18" charset="0"/>
            </a:endParaRPr>
          </a:p>
        </p:txBody>
      </p:sp>
    </p:spTree>
    <p:extLst>
      <p:ext uri="{BB962C8B-B14F-4D97-AF65-F5344CB8AC3E}">
        <p14:creationId xmlns:p14="http://schemas.microsoft.com/office/powerpoint/2010/main" val="1002975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1" y="20212"/>
            <a:ext cx="11309877" cy="1338828"/>
          </a:xfrm>
          <a:prstGeom prst="rect">
            <a:avLst/>
          </a:prstGeom>
        </p:spPr>
        <p:txBody>
          <a:bodyPr wrap="square">
            <a:spAutoFit/>
          </a:bodyPr>
          <a:lstStyle/>
          <a:p>
            <a:pPr marL="342891" indent="-342891"/>
            <a:r>
              <a:rPr lang="en-US" sz="2800" b="1" dirty="0">
                <a:latin typeface="Cambria" pitchFamily="18" charset="0"/>
              </a:rPr>
              <a:t>Challenges to Open Access</a:t>
            </a:r>
          </a:p>
          <a:p>
            <a:pPr marL="342891" indent="-342891"/>
            <a:r>
              <a:rPr lang="en-US" altLang="zh-CN" sz="2650" b="1" i="1" dirty="0">
                <a:latin typeface="Cambria" pitchFamily="18" charset="0"/>
              </a:rPr>
              <a:t>Resources That May Be Helpful for Identifying Predatory Journals </a:t>
            </a:r>
          </a:p>
          <a:p>
            <a:pPr marL="342891" indent="-342891"/>
            <a:endParaRPr lang="en-US" sz="2650" b="1" dirty="0">
              <a:latin typeface="Cambria" pitchFamily="18" charset="0"/>
            </a:endParaRPr>
          </a:p>
        </p:txBody>
      </p:sp>
      <p:sp>
        <p:nvSpPr>
          <p:cNvPr id="7" name="Rectangle 6">
            <a:extLst>
              <a:ext uri="{FF2B5EF4-FFF2-40B4-BE49-F238E27FC236}">
                <a16:creationId xmlns:a16="http://schemas.microsoft.com/office/drawing/2014/main" xmlns="" id="{809B27B1-B3D2-C04E-B501-9CF93D07151E}"/>
              </a:ext>
            </a:extLst>
          </p:cNvPr>
          <p:cNvSpPr/>
          <p:nvPr/>
        </p:nvSpPr>
        <p:spPr>
          <a:xfrm>
            <a:off x="391822" y="1593997"/>
            <a:ext cx="9515971" cy="4616648"/>
          </a:xfrm>
          <a:prstGeom prst="rect">
            <a:avLst/>
          </a:prstGeom>
        </p:spPr>
        <p:txBody>
          <a:bodyPr wrap="square">
            <a:spAutoFit/>
          </a:bodyPr>
          <a:lstStyle/>
          <a:p>
            <a:pPr marL="285750" indent="-285750">
              <a:buFont typeface="Arial" panose="020B0604020202020204" pitchFamily="34" charset="0"/>
              <a:buChar char="•"/>
            </a:pPr>
            <a:r>
              <a:rPr lang="en" altLang="zh-CN" dirty="0" err="1">
                <a:latin typeface="Cambria" panose="02040503050406030204" pitchFamily="18" charset="0"/>
              </a:rPr>
              <a:t>ThinkCheckSubmit.org</a:t>
            </a:r>
            <a:r>
              <a:rPr lang="en" altLang="zh-CN" dirty="0">
                <a:latin typeface="Cambria" panose="02040503050406030204" pitchFamily="18" charset="0"/>
              </a:rPr>
              <a:t> is a nonprofit website with a step-by-step guide to evaluating journal quality.</a:t>
            </a:r>
            <a:r>
              <a:rPr lang="zh-CN" altLang="en-US" dirty="0">
                <a:latin typeface="Cambria" panose="02040503050406030204" pitchFamily="18" charset="0"/>
              </a:rPr>
              <a:t> </a:t>
            </a:r>
            <a:r>
              <a:rPr lang="en-US" altLang="zh-CN" dirty="0">
                <a:solidFill>
                  <a:schemeClr val="accent2">
                    <a:lumMod val="50000"/>
                  </a:schemeClr>
                </a:solidFill>
                <a:latin typeface="Cambria" panose="02040503050406030204" pitchFamily="18" charset="0"/>
              </a:rPr>
              <a:t>Please follow the checklist of </a:t>
            </a:r>
            <a:r>
              <a:rPr lang="en-US" altLang="zh-CN" dirty="0" err="1">
                <a:solidFill>
                  <a:schemeClr val="accent2">
                    <a:lumMod val="50000"/>
                  </a:schemeClr>
                </a:solidFill>
                <a:latin typeface="Cambria" panose="02040503050406030204" pitchFamily="18" charset="0"/>
              </a:rPr>
              <a:t>ThinkCheckSubmit</a:t>
            </a:r>
            <a:r>
              <a:rPr lang="en-US" altLang="zh-CN" dirty="0">
                <a:solidFill>
                  <a:schemeClr val="accent2">
                    <a:lumMod val="50000"/>
                  </a:schemeClr>
                </a:solidFill>
                <a:latin typeface="Cambria" panose="02040503050406030204" pitchFamily="18" charset="0"/>
              </a:rPr>
              <a:t> to assess whether or not a publisher is suitable for your research.</a:t>
            </a:r>
          </a:p>
          <a:p>
            <a:pPr marL="285750" indent="-285750">
              <a:buFont typeface="Arial" panose="020B0604020202020204" pitchFamily="34" charset="0"/>
              <a:buChar char="•"/>
            </a:pPr>
            <a:r>
              <a:rPr lang="en" altLang="zh-CN" dirty="0">
                <a:latin typeface="Cambria" panose="02040503050406030204" pitchFamily="18" charset="0"/>
              </a:rPr>
              <a:t>The Directory of Open Access Journals (DOAJ) is a nonprofit database containing a searchable list of high-quality, peer-reviewed open-access journals in all scholarly disciplines. </a:t>
            </a:r>
            <a:r>
              <a:rPr lang="en-US" altLang="zh-CN" dirty="0">
                <a:solidFill>
                  <a:schemeClr val="accent2">
                    <a:lumMod val="50000"/>
                  </a:schemeClr>
                </a:solidFill>
                <a:latin typeface="Cambria" panose="02040503050406030204" pitchFamily="18" charset="0"/>
              </a:rPr>
              <a:t>Please</a:t>
            </a:r>
            <a:r>
              <a:rPr lang="zh-CN" altLang="en-US" dirty="0">
                <a:solidFill>
                  <a:schemeClr val="accent2">
                    <a:lumMod val="50000"/>
                  </a:schemeClr>
                </a:solidFill>
                <a:latin typeface="Cambria" panose="02040503050406030204" pitchFamily="18" charset="0"/>
              </a:rPr>
              <a:t> </a:t>
            </a:r>
            <a:r>
              <a:rPr lang="en-US" altLang="zh-CN" dirty="0">
                <a:solidFill>
                  <a:schemeClr val="accent2">
                    <a:lumMod val="50000"/>
                  </a:schemeClr>
                </a:solidFill>
                <a:latin typeface="Cambria" panose="02040503050406030204" pitchFamily="18" charset="0"/>
              </a:rPr>
              <a:t>check</a:t>
            </a:r>
            <a:r>
              <a:rPr lang="zh-CN" altLang="en-US" dirty="0">
                <a:solidFill>
                  <a:schemeClr val="accent2">
                    <a:lumMod val="50000"/>
                  </a:schemeClr>
                </a:solidFill>
                <a:latin typeface="Cambria" panose="02040503050406030204" pitchFamily="18" charset="0"/>
              </a:rPr>
              <a:t> </a:t>
            </a:r>
            <a:r>
              <a:rPr lang="en-US" altLang="zh-CN" dirty="0">
                <a:solidFill>
                  <a:schemeClr val="accent2">
                    <a:lumMod val="50000"/>
                  </a:schemeClr>
                </a:solidFill>
                <a:latin typeface="Cambria" panose="02040503050406030204" pitchFamily="18" charset="0"/>
              </a:rPr>
              <a:t>whether</a:t>
            </a:r>
            <a:r>
              <a:rPr lang="zh-CN" altLang="en-US" dirty="0">
                <a:solidFill>
                  <a:schemeClr val="accent2">
                    <a:lumMod val="50000"/>
                  </a:schemeClr>
                </a:solidFill>
                <a:latin typeface="Cambria" panose="02040503050406030204" pitchFamily="18" charset="0"/>
              </a:rPr>
              <a:t> </a:t>
            </a:r>
            <a:r>
              <a:rPr lang="en-US" altLang="zh-CN" dirty="0">
                <a:solidFill>
                  <a:schemeClr val="accent2">
                    <a:lumMod val="50000"/>
                  </a:schemeClr>
                </a:solidFill>
                <a:latin typeface="Cambria" panose="02040503050406030204" pitchFamily="18" charset="0"/>
              </a:rPr>
              <a:t>the</a:t>
            </a:r>
            <a:r>
              <a:rPr lang="zh-CN" altLang="en-US" dirty="0">
                <a:solidFill>
                  <a:schemeClr val="accent2">
                    <a:lumMod val="50000"/>
                  </a:schemeClr>
                </a:solidFill>
                <a:latin typeface="Cambria" panose="02040503050406030204" pitchFamily="18" charset="0"/>
              </a:rPr>
              <a:t> </a:t>
            </a:r>
            <a:r>
              <a:rPr lang="en-US" altLang="zh-CN" dirty="0">
                <a:solidFill>
                  <a:schemeClr val="accent2">
                    <a:lumMod val="50000"/>
                  </a:schemeClr>
                </a:solidFill>
                <a:latin typeface="Cambria" panose="02040503050406030204" pitchFamily="18" charset="0"/>
              </a:rPr>
              <a:t>open</a:t>
            </a:r>
            <a:r>
              <a:rPr lang="zh-CN" altLang="en-US" dirty="0">
                <a:solidFill>
                  <a:schemeClr val="accent2">
                    <a:lumMod val="50000"/>
                  </a:schemeClr>
                </a:solidFill>
                <a:latin typeface="Cambria" panose="02040503050406030204" pitchFamily="18" charset="0"/>
              </a:rPr>
              <a:t> </a:t>
            </a:r>
            <a:r>
              <a:rPr lang="en-US" altLang="zh-CN" dirty="0">
                <a:solidFill>
                  <a:schemeClr val="accent2">
                    <a:lumMod val="50000"/>
                  </a:schemeClr>
                </a:solidFill>
                <a:latin typeface="Cambria" panose="02040503050406030204" pitchFamily="18" charset="0"/>
              </a:rPr>
              <a:t>access</a:t>
            </a:r>
            <a:r>
              <a:rPr lang="en" altLang="zh-CN" dirty="0">
                <a:solidFill>
                  <a:schemeClr val="accent2">
                    <a:lumMod val="50000"/>
                  </a:schemeClr>
                </a:solidFill>
                <a:latin typeface="Cambria" panose="02040503050406030204" pitchFamily="18" charset="0"/>
              </a:rPr>
              <a:t> journal is listed in the Directory of Open Access Journals (DOAJ)</a:t>
            </a:r>
            <a:r>
              <a:rPr lang="en-US" altLang="zh-CN" dirty="0">
                <a:solidFill>
                  <a:schemeClr val="accent2">
                    <a:lumMod val="50000"/>
                  </a:schemeClr>
                </a:solidFill>
                <a:latin typeface="Cambria" panose="02040503050406030204" pitchFamily="18" charset="0"/>
              </a:rPr>
              <a:t>.</a:t>
            </a:r>
            <a:endParaRPr lang="en" altLang="zh-CN" dirty="0">
              <a:solidFill>
                <a:schemeClr val="accent2">
                  <a:lumMod val="50000"/>
                </a:schemeClr>
              </a:solidFill>
              <a:latin typeface="Cambria" panose="02040503050406030204" pitchFamily="18" charset="0"/>
            </a:endParaRPr>
          </a:p>
          <a:p>
            <a:pPr marL="285750" indent="-285750">
              <a:buFont typeface="Arial" panose="020B0604020202020204" pitchFamily="34" charset="0"/>
              <a:buChar char="•"/>
            </a:pPr>
            <a:r>
              <a:rPr lang="en" altLang="zh-CN" dirty="0">
                <a:latin typeface="Cambria" panose="02040503050406030204" pitchFamily="18" charset="0"/>
              </a:rPr>
              <a:t>The Committee on Publication Ethics (COPE) is a group of publishing organizations that agree to uphold certain standards ethical publishing practices. The COPE website provides a searchable database of reputable publishers and journals</a:t>
            </a:r>
            <a:r>
              <a:rPr lang="en-US" altLang="zh-CN" dirty="0">
                <a:latin typeface="Cambria" panose="02040503050406030204" pitchFamily="18" charset="0"/>
              </a:rPr>
              <a:t>,</a:t>
            </a:r>
            <a:r>
              <a:rPr lang="en" altLang="zh-CN" dirty="0">
                <a:latin typeface="Cambria" panose="02040503050406030204" pitchFamily="18" charset="0"/>
              </a:rPr>
              <a:t> guidance for authors and editors on addressing suspected misconduct, and example cases and advice for authors that have dealt with predatory publishers.</a:t>
            </a:r>
            <a:r>
              <a:rPr lang="zh-CN" altLang="en-US" dirty="0">
                <a:latin typeface="Cambria" panose="02040503050406030204" pitchFamily="18" charset="0"/>
              </a:rPr>
              <a:t> </a:t>
            </a:r>
            <a:r>
              <a:rPr lang="en-US" altLang="zh-CN" dirty="0">
                <a:solidFill>
                  <a:schemeClr val="accent2">
                    <a:lumMod val="50000"/>
                  </a:schemeClr>
                </a:solidFill>
                <a:latin typeface="Cambria" panose="02040503050406030204" pitchFamily="18" charset="0"/>
              </a:rPr>
              <a:t>Please check whether the publisher or journal is a current member of the Committee on Publication Ethics (COPE) and follow its guidelines.</a:t>
            </a:r>
            <a:r>
              <a:rPr lang="en" altLang="zh-CN" dirty="0">
                <a:latin typeface="Cambria" panose="02040503050406030204" pitchFamily="18" charset="0"/>
              </a:rPr>
              <a:t/>
            </a:r>
            <a:br>
              <a:rPr lang="en" altLang="zh-CN" dirty="0">
                <a:latin typeface="Cambria" panose="02040503050406030204" pitchFamily="18" charset="0"/>
              </a:rPr>
            </a:br>
            <a:endParaRPr lang="en" altLang="zh-CN" sz="2000" dirty="0">
              <a:latin typeface="Cambria" panose="02040503050406030204" pitchFamily="18" charset="0"/>
            </a:endParaRPr>
          </a:p>
          <a:p>
            <a:pPr marL="571500" indent="-571500">
              <a:buFont typeface="Arial" panose="020B0604020202020204" pitchFamily="34" charset="0"/>
              <a:buChar char="•"/>
            </a:pPr>
            <a:endParaRPr lang="en-US" sz="4000" b="1" dirty="0">
              <a:solidFill>
                <a:schemeClr val="tx1">
                  <a:lumMod val="50000"/>
                  <a:lumOff val="50000"/>
                </a:schemeClr>
              </a:solidFill>
              <a:latin typeface="Cambria" panose="02040503050406030204" pitchFamily="18" charset="0"/>
            </a:endParaRPr>
          </a:p>
        </p:txBody>
      </p:sp>
    </p:spTree>
    <p:extLst>
      <p:ext uri="{BB962C8B-B14F-4D97-AF65-F5344CB8AC3E}">
        <p14:creationId xmlns:p14="http://schemas.microsoft.com/office/powerpoint/2010/main" val="104391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2" y="20212"/>
            <a:ext cx="8386418" cy="1384995"/>
          </a:xfrm>
          <a:prstGeom prst="rect">
            <a:avLst/>
          </a:prstGeom>
        </p:spPr>
        <p:txBody>
          <a:bodyPr wrap="square">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Special</a:t>
            </a:r>
            <a:r>
              <a:rPr lang="zh-CN" altLang="en-US" sz="2800" b="1" i="1" dirty="0">
                <a:latin typeface="Cambria" pitchFamily="18" charset="0"/>
              </a:rPr>
              <a:t> </a:t>
            </a:r>
            <a:r>
              <a:rPr lang="en-US" altLang="zh-CN" sz="2800" b="1" i="1" dirty="0">
                <a:latin typeface="Cambria" pitchFamily="18" charset="0"/>
              </a:rPr>
              <a:t>Issues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Paper</a:t>
            </a:r>
            <a:r>
              <a:rPr lang="zh-CN" altLang="en-US" sz="2800" b="1" i="1" dirty="0">
                <a:latin typeface="Cambria" pitchFamily="18" charset="0"/>
              </a:rPr>
              <a:t> </a:t>
            </a:r>
            <a:r>
              <a:rPr lang="en-US" altLang="zh-CN" sz="2800" b="1" i="1" dirty="0">
                <a:latin typeface="Cambria" pitchFamily="18" charset="0"/>
              </a:rPr>
              <a:t>Mills</a:t>
            </a:r>
          </a:p>
          <a:p>
            <a:pPr marL="342891" indent="-342891"/>
            <a:endParaRPr lang="en-US" sz="2800" b="1" dirty="0">
              <a:latin typeface="Cambria" pitchFamily="18" charset="0"/>
            </a:endParaRPr>
          </a:p>
        </p:txBody>
      </p:sp>
      <p:pic>
        <p:nvPicPr>
          <p:cNvPr id="2" name="图片 1">
            <a:extLst>
              <a:ext uri="{FF2B5EF4-FFF2-40B4-BE49-F238E27FC236}">
                <a16:creationId xmlns:a16="http://schemas.microsoft.com/office/drawing/2014/main" xmlns="" id="{D786F999-6BE7-FE41-8075-8AC90479A139}"/>
              </a:ext>
            </a:extLst>
          </p:cNvPr>
          <p:cNvPicPr>
            <a:picLocks noChangeAspect="1"/>
          </p:cNvPicPr>
          <p:nvPr/>
        </p:nvPicPr>
        <p:blipFill>
          <a:blip r:embed="rId2"/>
          <a:stretch>
            <a:fillRect/>
          </a:stretch>
        </p:blipFill>
        <p:spPr>
          <a:xfrm>
            <a:off x="8670664" y="145004"/>
            <a:ext cx="1549101" cy="774551"/>
          </a:xfrm>
          <a:prstGeom prst="rect">
            <a:avLst/>
          </a:prstGeom>
        </p:spPr>
      </p:pic>
      <p:pic>
        <p:nvPicPr>
          <p:cNvPr id="4" name="图片 3">
            <a:extLst>
              <a:ext uri="{FF2B5EF4-FFF2-40B4-BE49-F238E27FC236}">
                <a16:creationId xmlns:a16="http://schemas.microsoft.com/office/drawing/2014/main" xmlns="" id="{3EBF5DC0-B52A-B644-8472-94D89591461E}"/>
              </a:ext>
            </a:extLst>
          </p:cNvPr>
          <p:cNvPicPr>
            <a:picLocks noChangeAspect="1"/>
          </p:cNvPicPr>
          <p:nvPr/>
        </p:nvPicPr>
        <p:blipFill>
          <a:blip r:embed="rId3"/>
          <a:stretch>
            <a:fillRect/>
          </a:stretch>
        </p:blipFill>
        <p:spPr>
          <a:xfrm>
            <a:off x="2390567" y="1487020"/>
            <a:ext cx="6896867" cy="427907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736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2" y="20212"/>
            <a:ext cx="9539692" cy="1384995"/>
          </a:xfrm>
          <a:prstGeom prst="rect">
            <a:avLst/>
          </a:prstGeom>
        </p:spPr>
        <p:txBody>
          <a:bodyPr wrap="square">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Special</a:t>
            </a:r>
            <a:r>
              <a:rPr lang="zh-CN" altLang="en-US" sz="2800" b="1" i="1" dirty="0">
                <a:latin typeface="Cambria" pitchFamily="18" charset="0"/>
              </a:rPr>
              <a:t> </a:t>
            </a:r>
            <a:r>
              <a:rPr lang="en-US" altLang="zh-CN" sz="2800" b="1" i="1" dirty="0">
                <a:latin typeface="Cambria" pitchFamily="18" charset="0"/>
              </a:rPr>
              <a:t>Issues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Paper</a:t>
            </a:r>
            <a:r>
              <a:rPr lang="zh-CN" altLang="en-US" sz="2800" b="1" i="1" dirty="0">
                <a:latin typeface="Cambria" pitchFamily="18" charset="0"/>
              </a:rPr>
              <a:t> </a:t>
            </a:r>
            <a:r>
              <a:rPr lang="en-US" altLang="zh-CN" sz="2800" b="1" i="1" dirty="0">
                <a:latin typeface="Cambria" pitchFamily="18" charset="0"/>
              </a:rPr>
              <a:t>Mills</a:t>
            </a:r>
          </a:p>
          <a:p>
            <a:pPr marL="342891" indent="-342891"/>
            <a:endParaRPr lang="en-US" sz="2800" b="1" dirty="0">
              <a:latin typeface="Cambria" pitchFamily="18" charset="0"/>
            </a:endParaRPr>
          </a:p>
        </p:txBody>
      </p:sp>
      <p:pic>
        <p:nvPicPr>
          <p:cNvPr id="2" name="图片 1">
            <a:extLst>
              <a:ext uri="{FF2B5EF4-FFF2-40B4-BE49-F238E27FC236}">
                <a16:creationId xmlns:a16="http://schemas.microsoft.com/office/drawing/2014/main" xmlns="" id="{D786F999-6BE7-FE41-8075-8AC90479A139}"/>
              </a:ext>
            </a:extLst>
          </p:cNvPr>
          <p:cNvPicPr>
            <a:picLocks noChangeAspect="1"/>
          </p:cNvPicPr>
          <p:nvPr/>
        </p:nvPicPr>
        <p:blipFill>
          <a:blip r:embed="rId2"/>
          <a:stretch>
            <a:fillRect/>
          </a:stretch>
        </p:blipFill>
        <p:spPr>
          <a:xfrm>
            <a:off x="8670664" y="145004"/>
            <a:ext cx="1549101" cy="774551"/>
          </a:xfrm>
          <a:prstGeom prst="rect">
            <a:avLst/>
          </a:prstGeom>
        </p:spPr>
      </p:pic>
      <p:sp>
        <p:nvSpPr>
          <p:cNvPr id="3" name="矩形 2">
            <a:extLst>
              <a:ext uri="{FF2B5EF4-FFF2-40B4-BE49-F238E27FC236}">
                <a16:creationId xmlns:a16="http://schemas.microsoft.com/office/drawing/2014/main" xmlns="" id="{83911088-251B-EC4E-B1EC-D1D87BDCBE60}"/>
              </a:ext>
            </a:extLst>
          </p:cNvPr>
          <p:cNvSpPr/>
          <p:nvPr/>
        </p:nvSpPr>
        <p:spPr>
          <a:xfrm>
            <a:off x="767378" y="1380003"/>
            <a:ext cx="9979511" cy="4524315"/>
          </a:xfrm>
          <a:prstGeom prst="rect">
            <a:avLst/>
          </a:prstGeom>
        </p:spPr>
        <p:txBody>
          <a:bodyPr wrap="square">
            <a:spAutoFit/>
          </a:bodyPr>
          <a:lstStyle/>
          <a:p>
            <a:pPr fontAlgn="base"/>
            <a:r>
              <a:rPr lang="en" altLang="zh-CN" b="1" dirty="0">
                <a:solidFill>
                  <a:srgbClr val="333333"/>
                </a:solidFill>
                <a:latin typeface="Cambria" panose="02040503050406030204" pitchFamily="18" charset="0"/>
              </a:rPr>
              <a:t>Wiley paused </a:t>
            </a:r>
            <a:r>
              <a:rPr lang="en" altLang="zh-CN" b="1" dirty="0" err="1">
                <a:solidFill>
                  <a:srgbClr val="333333"/>
                </a:solidFill>
                <a:latin typeface="Cambria" panose="02040503050406030204" pitchFamily="18" charset="0"/>
              </a:rPr>
              <a:t>Hindawi</a:t>
            </a:r>
            <a:r>
              <a:rPr lang="en" altLang="zh-CN" b="1" dirty="0">
                <a:solidFill>
                  <a:srgbClr val="333333"/>
                </a:solidFill>
                <a:latin typeface="Cambria" panose="02040503050406030204" pitchFamily="18" charset="0"/>
              </a:rPr>
              <a:t> special issues amid quality problems, lost $9 million in revenue</a:t>
            </a:r>
          </a:p>
          <a:p>
            <a:pPr fontAlgn="base"/>
            <a:endParaRPr lang="en" altLang="zh-CN" b="1" i="0" dirty="0">
              <a:solidFill>
                <a:srgbClr val="333333"/>
              </a:solidFill>
              <a:effectLst/>
              <a:latin typeface="Cambria" panose="02040503050406030204" pitchFamily="18" charset="0"/>
            </a:endParaRPr>
          </a:p>
          <a:p>
            <a:pPr fontAlgn="base"/>
            <a:r>
              <a:rPr lang="en" altLang="zh-CN" dirty="0">
                <a:solidFill>
                  <a:srgbClr val="333333"/>
                </a:solidFill>
                <a:latin typeface="Cambria" panose="02040503050406030204" pitchFamily="18" charset="0"/>
              </a:rPr>
              <a:t>In Wiley’s third quarter that ended Jan. 31, 2023, the suspension cost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 whose business model is based on charging authors to publish – $9 million in lost revenue compared to the third quarter of 2022. The company cited the pause as the primary reason its revenue from its research segment “was down 4% as reported, or down 2% at constant currency and excluding acquisitions,” the press release stated. </a:t>
            </a:r>
          </a:p>
          <a:p>
            <a:pPr fontAlgn="base"/>
            <a:endParaRPr lang="en" altLang="zh-CN" dirty="0">
              <a:solidFill>
                <a:srgbClr val="333333"/>
              </a:solidFill>
              <a:latin typeface="Cambria" panose="02040503050406030204" pitchFamily="18" charset="0"/>
            </a:endParaRPr>
          </a:p>
          <a:p>
            <a:pPr fontAlgn="base"/>
            <a:r>
              <a:rPr lang="en" altLang="zh-CN" dirty="0">
                <a:solidFill>
                  <a:srgbClr val="333333"/>
                </a:solidFill>
                <a:latin typeface="Cambria" panose="02040503050406030204" pitchFamily="18" charset="0"/>
              </a:rPr>
              <a:t>So far in 2023,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has retracted over 8,000 articles . And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is not done cleaning up from paper mills’ infiltration of its special issues, according to a new report from its parent company, Wiley. </a:t>
            </a:r>
          </a:p>
          <a:p>
            <a:pPr fontAlgn="base"/>
            <a:endParaRPr lang="en" altLang="zh-CN" dirty="0">
              <a:solidFill>
                <a:srgbClr val="333333"/>
              </a:solidFill>
              <a:latin typeface="Cambria" panose="02040503050406030204" pitchFamily="18" charset="0"/>
            </a:endParaRPr>
          </a:p>
          <a:p>
            <a:pPr fontAlgn="base"/>
            <a:r>
              <a:rPr lang="en" altLang="zh-CN" dirty="0">
                <a:solidFill>
                  <a:srgbClr val="333333"/>
                </a:solidFill>
                <a:latin typeface="Cambria" panose="02040503050406030204" pitchFamily="18" charset="0"/>
              </a:rPr>
              <a:t>Wiley will stop using the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name next year</a:t>
            </a:r>
            <a:r>
              <a:rPr lang="en-US" altLang="zh-CN" dirty="0">
                <a:solidFill>
                  <a:srgbClr val="333333"/>
                </a:solidFill>
                <a:latin typeface="Cambria" panose="02040503050406030204" pitchFamily="18" charset="0"/>
              </a:rPr>
              <a:t>.</a:t>
            </a:r>
            <a:r>
              <a:rPr lang="zh-CN" altLang="en-US" dirty="0">
                <a:solidFill>
                  <a:srgbClr val="333333"/>
                </a:solidFill>
                <a:latin typeface="Cambria" panose="02040503050406030204" pitchFamily="18" charset="0"/>
              </a:rPr>
              <a:t> </a:t>
            </a:r>
            <a:r>
              <a:rPr lang="en" altLang="zh-CN" dirty="0">
                <a:solidFill>
                  <a:srgbClr val="333333"/>
                </a:solidFill>
                <a:latin typeface="Cambria" panose="02040503050406030204" pitchFamily="18" charset="0"/>
              </a:rPr>
              <a:t>The publisher has  issued a whitepaper, “Tackling publication manipulation at scale: </a:t>
            </a:r>
            <a:r>
              <a:rPr lang="en" altLang="zh-CN" dirty="0" err="1">
                <a:solidFill>
                  <a:srgbClr val="333333"/>
                </a:solidFill>
                <a:latin typeface="Cambria" panose="02040503050406030204" pitchFamily="18" charset="0"/>
              </a:rPr>
              <a:t>Hindawi’s</a:t>
            </a:r>
            <a:r>
              <a:rPr lang="en" altLang="zh-CN" dirty="0">
                <a:solidFill>
                  <a:srgbClr val="333333"/>
                </a:solidFill>
                <a:latin typeface="Cambria" panose="02040503050406030204" pitchFamily="18" charset="0"/>
              </a:rPr>
              <a:t> journey and lessons for academic publishing,” which explains “what happened at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and the process the company developed to investigate and retract thousands of articles from special issues.  </a:t>
            </a:r>
          </a:p>
        </p:txBody>
      </p:sp>
    </p:spTree>
    <p:extLst>
      <p:ext uri="{BB962C8B-B14F-4D97-AF65-F5344CB8AC3E}">
        <p14:creationId xmlns:p14="http://schemas.microsoft.com/office/powerpoint/2010/main" val="2298067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922" y="20212"/>
            <a:ext cx="9621754" cy="1384995"/>
          </a:xfrm>
          <a:prstGeom prst="rect">
            <a:avLst/>
          </a:prstGeom>
        </p:spPr>
        <p:txBody>
          <a:bodyPr wrap="square">
            <a:spAutoFit/>
          </a:bodyPr>
          <a:lstStyle/>
          <a:p>
            <a:pPr marL="342891" indent="-342891"/>
            <a:r>
              <a:rPr lang="en-US" sz="2800" b="1" dirty="0">
                <a:latin typeface="Cambria" pitchFamily="18" charset="0"/>
              </a:rPr>
              <a:t>Challenges to Open Access</a:t>
            </a:r>
          </a:p>
          <a:p>
            <a:pPr marL="342891" indent="-342891"/>
            <a:r>
              <a:rPr lang="en-US" altLang="zh-CN" sz="2800" b="1" i="1" dirty="0">
                <a:latin typeface="Cambria" pitchFamily="18" charset="0"/>
              </a:rPr>
              <a:t>Special</a:t>
            </a:r>
            <a:r>
              <a:rPr lang="zh-CN" altLang="en-US" sz="2800" b="1" i="1" dirty="0">
                <a:latin typeface="Cambria" pitchFamily="18" charset="0"/>
              </a:rPr>
              <a:t> </a:t>
            </a:r>
            <a:r>
              <a:rPr lang="en-US" altLang="zh-CN" sz="2800" b="1" i="1" dirty="0">
                <a:latin typeface="Cambria" pitchFamily="18" charset="0"/>
              </a:rPr>
              <a:t>Issues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Paper</a:t>
            </a:r>
            <a:r>
              <a:rPr lang="zh-CN" altLang="en-US" sz="2800" b="1" i="1" dirty="0">
                <a:latin typeface="Cambria" pitchFamily="18" charset="0"/>
              </a:rPr>
              <a:t> </a:t>
            </a:r>
            <a:r>
              <a:rPr lang="en-US" altLang="zh-CN" sz="2800" b="1" i="1" dirty="0">
                <a:latin typeface="Cambria" pitchFamily="18" charset="0"/>
              </a:rPr>
              <a:t>Mills</a:t>
            </a:r>
          </a:p>
          <a:p>
            <a:pPr marL="342891" indent="-342891"/>
            <a:endParaRPr lang="en-US" sz="2800" b="1" dirty="0">
              <a:latin typeface="Cambria" pitchFamily="18" charset="0"/>
            </a:endParaRPr>
          </a:p>
        </p:txBody>
      </p:sp>
      <p:sp>
        <p:nvSpPr>
          <p:cNvPr id="3" name="矩形 2">
            <a:extLst>
              <a:ext uri="{FF2B5EF4-FFF2-40B4-BE49-F238E27FC236}">
                <a16:creationId xmlns:a16="http://schemas.microsoft.com/office/drawing/2014/main" xmlns="" id="{83911088-251B-EC4E-B1EC-D1D87BDCBE60}"/>
              </a:ext>
            </a:extLst>
          </p:cNvPr>
          <p:cNvSpPr/>
          <p:nvPr/>
        </p:nvSpPr>
        <p:spPr>
          <a:xfrm>
            <a:off x="756620" y="1487579"/>
            <a:ext cx="4310231" cy="4801314"/>
          </a:xfrm>
          <a:prstGeom prst="rect">
            <a:avLst/>
          </a:prstGeom>
        </p:spPr>
        <p:txBody>
          <a:bodyPr wrap="square">
            <a:spAutoFit/>
          </a:bodyPr>
          <a:lstStyle/>
          <a:p>
            <a:pPr fontAlgn="base"/>
            <a:r>
              <a:rPr lang="en" altLang="zh-CN" b="1" dirty="0">
                <a:solidFill>
                  <a:srgbClr val="333333"/>
                </a:solidFill>
                <a:latin typeface="Cambria" panose="02040503050406030204" pitchFamily="18" charset="0"/>
              </a:rPr>
              <a:t>MDPI’s </a:t>
            </a:r>
            <a:r>
              <a:rPr lang="en-US" altLang="zh-CN" b="1" dirty="0">
                <a:solidFill>
                  <a:srgbClr val="333333"/>
                </a:solidFill>
                <a:latin typeface="Cambria" panose="02040503050406030204" pitchFamily="18" charset="0"/>
              </a:rPr>
              <a:t>U</a:t>
            </a:r>
            <a:r>
              <a:rPr lang="en" altLang="zh-CN" b="1" dirty="0" err="1">
                <a:solidFill>
                  <a:srgbClr val="333333"/>
                </a:solidFill>
                <a:latin typeface="Cambria" panose="02040503050406030204" pitchFamily="18" charset="0"/>
              </a:rPr>
              <a:t>nremarkable</a:t>
            </a:r>
            <a:r>
              <a:rPr lang="en" altLang="zh-CN" b="1" dirty="0">
                <a:solidFill>
                  <a:srgbClr val="333333"/>
                </a:solidFill>
                <a:latin typeface="Cambria" panose="02040503050406030204" pitchFamily="18" charset="0"/>
              </a:rPr>
              <a:t> </a:t>
            </a:r>
            <a:r>
              <a:rPr lang="en-US" altLang="zh-CN" b="1" dirty="0">
                <a:solidFill>
                  <a:srgbClr val="333333"/>
                </a:solidFill>
                <a:latin typeface="Cambria" panose="02040503050406030204" pitchFamily="18" charset="0"/>
              </a:rPr>
              <a:t>R</a:t>
            </a:r>
            <a:r>
              <a:rPr lang="en" altLang="zh-CN" b="1" dirty="0" err="1">
                <a:solidFill>
                  <a:srgbClr val="333333"/>
                </a:solidFill>
                <a:latin typeface="Cambria" panose="02040503050406030204" pitchFamily="18" charset="0"/>
              </a:rPr>
              <a:t>eputation</a:t>
            </a:r>
            <a:endParaRPr lang="en" altLang="zh-CN" b="1" dirty="0">
              <a:solidFill>
                <a:srgbClr val="333333"/>
              </a:solidFill>
              <a:latin typeface="Cambria" panose="02040503050406030204" pitchFamily="18" charset="0"/>
            </a:endParaRPr>
          </a:p>
          <a:p>
            <a:pPr fontAlgn="base"/>
            <a:endParaRPr lang="en" altLang="zh-CN" b="1" dirty="0">
              <a:solidFill>
                <a:srgbClr val="333333"/>
              </a:solidFill>
              <a:latin typeface="Cambria" panose="02040503050406030204" pitchFamily="18" charset="0"/>
            </a:endParaRPr>
          </a:p>
          <a:p>
            <a:pPr fontAlgn="base"/>
            <a:r>
              <a:rPr lang="en-US" altLang="zh-CN" dirty="0">
                <a:solidFill>
                  <a:srgbClr val="333333"/>
                </a:solidFill>
                <a:latin typeface="Cambria" panose="02040503050406030204" pitchFamily="18" charset="0"/>
              </a:rPr>
              <a:t>MDPI</a:t>
            </a:r>
            <a:r>
              <a:rPr lang="en" altLang="zh-CN" dirty="0">
                <a:solidFill>
                  <a:srgbClr val="333333"/>
                </a:solidFill>
                <a:latin typeface="Cambria" panose="02040503050406030204" pitchFamily="18" charset="0"/>
              </a:rPr>
              <a:t>'s reputation face</a:t>
            </a:r>
            <a:r>
              <a:rPr lang="en-US" altLang="zh-CN" dirty="0">
                <a:solidFill>
                  <a:srgbClr val="333333"/>
                </a:solidFill>
                <a:latin typeface="Cambria" panose="02040503050406030204" pitchFamily="18" charset="0"/>
              </a:rPr>
              <a:t>s</a:t>
            </a:r>
            <a:r>
              <a:rPr lang="en" altLang="zh-CN" dirty="0">
                <a:solidFill>
                  <a:srgbClr val="333333"/>
                </a:solidFill>
                <a:latin typeface="Cambria" panose="02040503050406030204" pitchFamily="18" charset="0"/>
              </a:rPr>
              <a:t> repeated challenges, such as the listing of 22 journals in the CAS Warning List, which resulted into an unimpressive performance for MDPI in China in 2021, and the inclusion of five journals in the newly created Level X category of the Norwegian Scientific Index in 2021. </a:t>
            </a:r>
          </a:p>
          <a:p>
            <a:pPr fontAlgn="base"/>
            <a:endParaRPr lang="en" altLang="zh-CN" dirty="0">
              <a:solidFill>
                <a:srgbClr val="333333"/>
              </a:solidFill>
              <a:latin typeface="Cambria" panose="02040503050406030204" pitchFamily="18" charset="0"/>
            </a:endParaRPr>
          </a:p>
          <a:p>
            <a:pPr fontAlgn="base"/>
            <a:r>
              <a:rPr lang="en" altLang="zh-CN" dirty="0">
                <a:solidFill>
                  <a:srgbClr val="333333"/>
                </a:solidFill>
                <a:latin typeface="Cambria" panose="02040503050406030204" pitchFamily="18" charset="0"/>
              </a:rPr>
              <a:t>Malaysian education ministry will no longer cover the cost of publishing in Frontiers, </a:t>
            </a:r>
            <a:r>
              <a:rPr lang="en" altLang="zh-CN" dirty="0" err="1">
                <a:solidFill>
                  <a:srgbClr val="333333"/>
                </a:solidFill>
                <a:latin typeface="Cambria" panose="02040503050406030204" pitchFamily="18" charset="0"/>
              </a:rPr>
              <a:t>Hindawi</a:t>
            </a:r>
            <a:r>
              <a:rPr lang="en" altLang="zh-CN" dirty="0">
                <a:solidFill>
                  <a:srgbClr val="333333"/>
                </a:solidFill>
                <a:latin typeface="Cambria" panose="02040503050406030204" pitchFamily="18" charset="0"/>
              </a:rPr>
              <a:t>, and MDPI journals. </a:t>
            </a:r>
          </a:p>
          <a:p>
            <a:pPr fontAlgn="base"/>
            <a:endParaRPr lang="en" altLang="zh-CN" dirty="0">
              <a:solidFill>
                <a:srgbClr val="333333"/>
              </a:solidFill>
              <a:latin typeface="Cambria" panose="02040503050406030204" pitchFamily="18" charset="0"/>
            </a:endParaRPr>
          </a:p>
          <a:p>
            <a:pPr fontAlgn="base"/>
            <a:endParaRPr lang="en" altLang="zh-CN" dirty="0">
              <a:solidFill>
                <a:srgbClr val="333333"/>
              </a:solidFill>
              <a:latin typeface="Cambria" panose="02040503050406030204" pitchFamily="18" charset="0"/>
            </a:endParaRPr>
          </a:p>
          <a:p>
            <a:pPr fontAlgn="base"/>
            <a:endParaRPr lang="en" altLang="zh-CN" dirty="0">
              <a:solidFill>
                <a:srgbClr val="333333"/>
              </a:solidFill>
              <a:latin typeface="Cambria" panose="02040503050406030204" pitchFamily="18" charset="0"/>
            </a:endParaRPr>
          </a:p>
        </p:txBody>
      </p:sp>
      <p:pic>
        <p:nvPicPr>
          <p:cNvPr id="4" name="图片 3">
            <a:extLst>
              <a:ext uri="{FF2B5EF4-FFF2-40B4-BE49-F238E27FC236}">
                <a16:creationId xmlns:a16="http://schemas.microsoft.com/office/drawing/2014/main" xmlns="" id="{3751AAAD-8CFA-734B-B487-DC0DC0ED5BFF}"/>
              </a:ext>
            </a:extLst>
          </p:cNvPr>
          <p:cNvPicPr>
            <a:picLocks noChangeAspect="1"/>
          </p:cNvPicPr>
          <p:nvPr/>
        </p:nvPicPr>
        <p:blipFill>
          <a:blip r:embed="rId3"/>
          <a:stretch>
            <a:fillRect/>
          </a:stretch>
        </p:blipFill>
        <p:spPr>
          <a:xfrm>
            <a:off x="5885105" y="1270335"/>
            <a:ext cx="3732231" cy="42773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1541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09B27B1-B3D2-C04E-B501-9CF93D07151E}"/>
              </a:ext>
            </a:extLst>
          </p:cNvPr>
          <p:cNvSpPr/>
          <p:nvPr/>
        </p:nvSpPr>
        <p:spPr>
          <a:xfrm>
            <a:off x="355547" y="1442363"/>
            <a:ext cx="6096000" cy="2231380"/>
          </a:xfrm>
          <a:prstGeom prst="rect">
            <a:avLst/>
          </a:prstGeom>
        </p:spPr>
        <p:txBody>
          <a:bodyPr>
            <a:spAutoFit/>
          </a:bodyPr>
          <a:lstStyle/>
          <a:p>
            <a:pPr marL="285750" indent="-285750">
              <a:lnSpc>
                <a:spcPct val="150000"/>
              </a:lnSpc>
              <a:buFont typeface="Arial" panose="020B0604020202020204" pitchFamily="34" charset="0"/>
              <a:buChar char="•"/>
            </a:pPr>
            <a:r>
              <a:rPr lang="en" altLang="zh-CN" dirty="0" smtClean="0">
                <a:latin typeface="Cambria" pitchFamily="18" charset="0"/>
              </a:rPr>
              <a:t>Introduction </a:t>
            </a:r>
            <a:r>
              <a:rPr lang="en" altLang="zh-CN" dirty="0">
                <a:latin typeface="Cambria" pitchFamily="18" charset="0"/>
              </a:rPr>
              <a:t>to Open Access</a:t>
            </a:r>
          </a:p>
          <a:p>
            <a:pPr marL="285750" indent="-285750">
              <a:lnSpc>
                <a:spcPct val="150000"/>
              </a:lnSpc>
              <a:buFont typeface="Arial" panose="020B0604020202020204" pitchFamily="34" charset="0"/>
              <a:buChar char="•"/>
            </a:pPr>
            <a:r>
              <a:rPr lang="en" altLang="zh-CN" dirty="0">
                <a:latin typeface="Cambria" pitchFamily="18" charset="0"/>
              </a:rPr>
              <a:t>Current Landscape of Open Access</a:t>
            </a:r>
            <a:r>
              <a:rPr lang="zh-CN" altLang="en-US" dirty="0">
                <a:latin typeface="Cambria" pitchFamily="18" charset="0"/>
              </a:rPr>
              <a:t> </a:t>
            </a:r>
            <a:r>
              <a:rPr lang="en-US" altLang="zh-CN" dirty="0">
                <a:latin typeface="Cambria" pitchFamily="18" charset="0"/>
              </a:rPr>
              <a:t>in</a:t>
            </a:r>
            <a:r>
              <a:rPr lang="zh-CN" altLang="en-US" dirty="0">
                <a:latin typeface="Cambria" pitchFamily="18" charset="0"/>
              </a:rPr>
              <a:t> </a:t>
            </a:r>
            <a:r>
              <a:rPr lang="en-US" altLang="zh-CN" dirty="0">
                <a:latin typeface="Cambria" pitchFamily="18" charset="0"/>
              </a:rPr>
              <a:t>China</a:t>
            </a:r>
          </a:p>
          <a:p>
            <a:pPr marL="285750" indent="-285750">
              <a:lnSpc>
                <a:spcPct val="150000"/>
              </a:lnSpc>
              <a:buFont typeface="Arial" panose="020B0604020202020204" pitchFamily="34" charset="0"/>
              <a:buChar char="•"/>
            </a:pPr>
            <a:r>
              <a:rPr lang="en" altLang="zh-CN" dirty="0">
                <a:latin typeface="Cambria" pitchFamily="18" charset="0"/>
              </a:rPr>
              <a:t>Challenges to Open Access</a:t>
            </a:r>
          </a:p>
          <a:p>
            <a:pPr marL="342891" indent="-342891"/>
            <a:r>
              <a:rPr lang="en-US" dirty="0">
                <a:latin typeface="Cambria" pitchFamily="18" charset="0"/>
              </a:rPr>
              <a:t> </a:t>
            </a:r>
          </a:p>
          <a:p>
            <a:pPr marL="342891" indent="-342891"/>
            <a:endParaRPr lang="en-US" sz="4000" b="1" dirty="0">
              <a:solidFill>
                <a:schemeClr val="tx1">
                  <a:lumMod val="50000"/>
                  <a:lumOff val="50000"/>
                </a:schemeClr>
              </a:solidFill>
              <a:latin typeface="Cambria" pitchFamily="18" charset="0"/>
            </a:endParaRPr>
          </a:p>
        </p:txBody>
      </p:sp>
      <p:sp>
        <p:nvSpPr>
          <p:cNvPr id="2" name="Rectangle 1"/>
          <p:cNvSpPr/>
          <p:nvPr/>
        </p:nvSpPr>
        <p:spPr>
          <a:xfrm>
            <a:off x="355547" y="172109"/>
            <a:ext cx="3024995" cy="658706"/>
          </a:xfrm>
          <a:prstGeom prst="rect">
            <a:avLst/>
          </a:prstGeom>
        </p:spPr>
        <p:txBody>
          <a:bodyPr wrap="none">
            <a:spAutoFit/>
          </a:bodyPr>
          <a:lstStyle/>
          <a:p>
            <a:pPr marL="342891" indent="-342891">
              <a:lnSpc>
                <a:spcPct val="150000"/>
              </a:lnSpc>
            </a:pPr>
            <a:r>
              <a:rPr lang="en-US" altLang="zh-CN" sz="2800" b="1" dirty="0">
                <a:latin typeface="Cambria" pitchFamily="18" charset="0"/>
              </a:rPr>
              <a:t>Table</a:t>
            </a:r>
            <a:r>
              <a:rPr lang="zh-CN" altLang="en-US" sz="2800" b="1" dirty="0">
                <a:latin typeface="Cambria" pitchFamily="18" charset="0"/>
              </a:rPr>
              <a:t> </a:t>
            </a:r>
            <a:r>
              <a:rPr lang="en-US" altLang="zh-CN" sz="2800" b="1" dirty="0">
                <a:latin typeface="Cambria" pitchFamily="18" charset="0"/>
              </a:rPr>
              <a:t>of</a:t>
            </a:r>
            <a:r>
              <a:rPr lang="zh-CN" altLang="en-US" sz="2800" b="1" dirty="0">
                <a:latin typeface="Cambria" pitchFamily="18" charset="0"/>
              </a:rPr>
              <a:t> </a:t>
            </a:r>
            <a:r>
              <a:rPr lang="en-US" altLang="zh-CN" sz="2800" b="1" dirty="0">
                <a:latin typeface="Cambria" pitchFamily="18" charset="0"/>
              </a:rPr>
              <a:t>Contents</a:t>
            </a:r>
            <a:endParaRPr lang="en-US" sz="2800" b="1" dirty="0">
              <a:latin typeface="Cambria" pitchFamily="18" charset="0"/>
            </a:endParaRPr>
          </a:p>
        </p:txBody>
      </p:sp>
    </p:spTree>
    <p:extLst>
      <p:ext uri="{BB962C8B-B14F-4D97-AF65-F5344CB8AC3E}">
        <p14:creationId xmlns:p14="http://schemas.microsoft.com/office/powerpoint/2010/main" val="62238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381D035-FA0D-A444-B5D8-491D3965C14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8805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00744" y="319881"/>
            <a:ext cx="6096000" cy="523220"/>
          </a:xfrm>
          <a:prstGeom prst="rect">
            <a:avLst/>
          </a:prstGeom>
        </p:spPr>
        <p:txBody>
          <a:bodyPr>
            <a:spAutoFit/>
          </a:bodyPr>
          <a:lstStyle/>
          <a:p>
            <a:pPr marL="342891" indent="-342891"/>
            <a:r>
              <a:rPr lang="en-US" sz="2800" b="1" dirty="0">
                <a:latin typeface="Cambria" pitchFamily="18" charset="0"/>
              </a:rPr>
              <a:t>Introduction to Open Access</a:t>
            </a:r>
          </a:p>
        </p:txBody>
      </p:sp>
      <p:sp>
        <p:nvSpPr>
          <p:cNvPr id="7" name="Rectangle 6">
            <a:extLst>
              <a:ext uri="{FF2B5EF4-FFF2-40B4-BE49-F238E27FC236}">
                <a16:creationId xmlns:a16="http://schemas.microsoft.com/office/drawing/2014/main" xmlns="" id="{809B27B1-B3D2-C04E-B501-9CF93D07151E}"/>
              </a:ext>
            </a:extLst>
          </p:cNvPr>
          <p:cNvSpPr/>
          <p:nvPr/>
        </p:nvSpPr>
        <p:spPr>
          <a:xfrm>
            <a:off x="389021" y="1584554"/>
            <a:ext cx="9142254" cy="4031873"/>
          </a:xfrm>
          <a:prstGeom prst="rect">
            <a:avLst/>
          </a:prstGeom>
        </p:spPr>
        <p:txBody>
          <a:bodyPr wrap="square">
            <a:spAutoFit/>
          </a:bodyPr>
          <a:lstStyle/>
          <a:p>
            <a:r>
              <a:rPr lang="en" altLang="zh-CN" b="1" dirty="0"/>
              <a:t>Gold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is one of the most open, least restrictive types of open access. The final published version of research articles is permanently and freely available for anyone, anywhere.</a:t>
            </a:r>
          </a:p>
          <a:p>
            <a:endParaRPr lang="en" altLang="zh-CN" dirty="0"/>
          </a:p>
          <a:p>
            <a:r>
              <a:rPr lang="en" altLang="zh-CN" b="1" dirty="0"/>
              <a:t>Green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is when the accepted article is first deposited into a subject-based repository or an institution’s repository, which then often specifies how the article may be used.</a:t>
            </a:r>
          </a:p>
          <a:p>
            <a:endParaRPr lang="en" altLang="zh-CN" dirty="0"/>
          </a:p>
          <a:p>
            <a:r>
              <a:rPr lang="en" altLang="zh-CN" b="1" dirty="0"/>
              <a:t>Diamond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refers to journals that provide free access for readers, but also for research authors to publish in. Although the name is slightly deceiving, diamond open access journals are supported by institutions or other infrastructures, hence they may not have a high-impact factor.</a:t>
            </a:r>
          </a:p>
          <a:p>
            <a:pPr marL="342891" indent="-342891"/>
            <a:endParaRPr lang="en-US" sz="4000" b="1" dirty="0">
              <a:solidFill>
                <a:schemeClr val="tx1">
                  <a:lumMod val="50000"/>
                  <a:lumOff val="50000"/>
                </a:schemeClr>
              </a:solidFill>
              <a:latin typeface="Cambria" pitchFamily="18" charset="0"/>
            </a:endParaRPr>
          </a:p>
        </p:txBody>
      </p:sp>
    </p:spTree>
    <p:extLst>
      <p:ext uri="{BB962C8B-B14F-4D97-AF65-F5344CB8AC3E}">
        <p14:creationId xmlns:p14="http://schemas.microsoft.com/office/powerpoint/2010/main" val="265964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00744" y="319881"/>
            <a:ext cx="6096000" cy="523220"/>
          </a:xfrm>
          <a:prstGeom prst="rect">
            <a:avLst/>
          </a:prstGeom>
        </p:spPr>
        <p:txBody>
          <a:bodyPr>
            <a:spAutoFit/>
          </a:bodyPr>
          <a:lstStyle/>
          <a:p>
            <a:pPr marL="342891" indent="-342891"/>
            <a:r>
              <a:rPr lang="en-US" sz="2800" b="1" dirty="0">
                <a:latin typeface="Cambria" pitchFamily="18" charset="0"/>
              </a:rPr>
              <a:t>Introduction to Open Access</a:t>
            </a:r>
          </a:p>
        </p:txBody>
      </p:sp>
      <p:sp>
        <p:nvSpPr>
          <p:cNvPr id="7" name="Rectangle 6">
            <a:extLst>
              <a:ext uri="{FF2B5EF4-FFF2-40B4-BE49-F238E27FC236}">
                <a16:creationId xmlns:a16="http://schemas.microsoft.com/office/drawing/2014/main" xmlns="" id="{809B27B1-B3D2-C04E-B501-9CF93D07151E}"/>
              </a:ext>
            </a:extLst>
          </p:cNvPr>
          <p:cNvSpPr/>
          <p:nvPr/>
        </p:nvSpPr>
        <p:spPr>
          <a:xfrm>
            <a:off x="389021" y="1360297"/>
            <a:ext cx="9131496" cy="4862870"/>
          </a:xfrm>
          <a:prstGeom prst="rect">
            <a:avLst/>
          </a:prstGeom>
        </p:spPr>
        <p:txBody>
          <a:bodyPr wrap="square">
            <a:spAutoFit/>
          </a:bodyPr>
          <a:lstStyle/>
          <a:p>
            <a:r>
              <a:rPr lang="en" altLang="zh-CN" b="1" dirty="0"/>
              <a:t>Hybrid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is one of those types of open access where a subscription journal offers open access, where the processing fee is paid for individual articles. Although the processing fees may be higher than that of a regular open access journal, it may be worth the effort if your article fits the journal’s aims and scope perfectly.</a:t>
            </a:r>
          </a:p>
          <a:p>
            <a:endParaRPr lang="en" altLang="zh-CN" dirty="0"/>
          </a:p>
          <a:p>
            <a:r>
              <a:rPr lang="en" altLang="zh-CN" b="1" dirty="0"/>
              <a:t>Bronze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is not fully open access because although the article will be freely available, the types of open access journals that offer this kind of service have no open license.</a:t>
            </a:r>
          </a:p>
          <a:p>
            <a:endParaRPr lang="en" altLang="zh-CN" dirty="0"/>
          </a:p>
          <a:p>
            <a:r>
              <a:rPr lang="en" altLang="zh-CN" b="1" dirty="0"/>
              <a:t>Black </a:t>
            </a:r>
            <a:r>
              <a:rPr lang="en-US" altLang="zh-CN" b="1" dirty="0"/>
              <a:t>O</a:t>
            </a:r>
            <a:r>
              <a:rPr lang="en" altLang="zh-CN" b="1" dirty="0"/>
              <a:t>pen </a:t>
            </a:r>
            <a:r>
              <a:rPr lang="en-US" altLang="zh-CN" b="1" dirty="0"/>
              <a:t>A</a:t>
            </a:r>
            <a:r>
              <a:rPr lang="en" altLang="zh-CN" b="1" dirty="0" err="1"/>
              <a:t>ccess</a:t>
            </a:r>
            <a:endParaRPr lang="en" altLang="zh-CN" dirty="0"/>
          </a:p>
          <a:p>
            <a:r>
              <a:rPr lang="en" altLang="zh-CN" dirty="0"/>
              <a:t>This is an illegal open access model, where although the article is not openly licensed, it is still shared by illicit services that offer free access to scientific publications or other content (e.g., Sci-Hub).</a:t>
            </a:r>
          </a:p>
          <a:p>
            <a:pPr marL="342891" indent="-342891"/>
            <a:r>
              <a:rPr lang="en-US" dirty="0">
                <a:solidFill>
                  <a:schemeClr val="tx1">
                    <a:lumMod val="50000"/>
                    <a:lumOff val="50000"/>
                  </a:schemeClr>
                </a:solidFill>
                <a:latin typeface="Cambria" pitchFamily="18" charset="0"/>
              </a:rPr>
              <a:t> </a:t>
            </a:r>
          </a:p>
          <a:p>
            <a:pPr marL="342891" indent="-342891"/>
            <a:endParaRPr lang="en-US" sz="4000" b="1" dirty="0">
              <a:solidFill>
                <a:schemeClr val="tx1">
                  <a:lumMod val="50000"/>
                  <a:lumOff val="50000"/>
                </a:schemeClr>
              </a:solidFill>
              <a:latin typeface="Cambria" pitchFamily="18" charset="0"/>
            </a:endParaRPr>
          </a:p>
        </p:txBody>
      </p:sp>
    </p:spTree>
    <p:extLst>
      <p:ext uri="{BB962C8B-B14F-4D97-AF65-F5344CB8AC3E}">
        <p14:creationId xmlns:p14="http://schemas.microsoft.com/office/powerpoint/2010/main" val="18402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00744" y="319881"/>
            <a:ext cx="6096000" cy="523220"/>
          </a:xfrm>
          <a:prstGeom prst="rect">
            <a:avLst/>
          </a:prstGeom>
        </p:spPr>
        <p:txBody>
          <a:bodyPr>
            <a:spAutoFit/>
          </a:bodyPr>
          <a:lstStyle/>
          <a:p>
            <a:pPr marL="342891" indent="-342891"/>
            <a:r>
              <a:rPr lang="en-US" sz="2800" b="1" dirty="0">
                <a:latin typeface="Cambria" pitchFamily="18" charset="0"/>
              </a:rPr>
              <a:t>Introduction to Open Access</a:t>
            </a:r>
          </a:p>
        </p:txBody>
      </p:sp>
      <p:sp>
        <p:nvSpPr>
          <p:cNvPr id="5" name="Google Shape;131;p5">
            <a:extLst>
              <a:ext uri="{FF2B5EF4-FFF2-40B4-BE49-F238E27FC236}">
                <a16:creationId xmlns:a16="http://schemas.microsoft.com/office/drawing/2014/main" xmlns="" id="{3B69AE23-1DA0-144B-96D9-D156566405E7}"/>
              </a:ext>
            </a:extLst>
          </p:cNvPr>
          <p:cNvSpPr txBox="1">
            <a:spLocks/>
          </p:cNvSpPr>
          <p:nvPr/>
        </p:nvSpPr>
        <p:spPr>
          <a:xfrm>
            <a:off x="2683885" y="1570783"/>
            <a:ext cx="5919399" cy="75351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200"/>
              <a:buFont typeface="Inter SemiBold"/>
              <a:buNone/>
              <a:defRPr sz="2400" b="0" i="0" u="none" strike="noStrike" cap="none">
                <a:solidFill>
                  <a:schemeClr val="dk1"/>
                </a:solidFill>
                <a:latin typeface="Inter SemiBold"/>
                <a:ea typeface="Inter SemiBold"/>
                <a:cs typeface="Inter SemiBold"/>
                <a:sym typeface="Inter SemiBold"/>
              </a:defRPr>
            </a:lvl1pPr>
            <a:lvl2pPr marR="0" lvl="1"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2pPr>
            <a:lvl3pPr marR="0" lvl="2"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3pPr>
            <a:lvl4pPr marR="0" lvl="3"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4pPr>
            <a:lvl5pPr marR="0" lvl="4"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5pPr>
            <a:lvl6pPr marR="0" lvl="5"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6pPr>
            <a:lvl7pPr marR="0" lvl="6"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7pPr>
            <a:lvl8pPr marR="0" lvl="7"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8pPr>
            <a:lvl9pPr marR="0" lvl="8" algn="l" rtl="0">
              <a:lnSpc>
                <a:spcPct val="100000"/>
              </a:lnSpc>
              <a:spcBef>
                <a:spcPts val="0"/>
              </a:spcBef>
              <a:spcAft>
                <a:spcPts val="0"/>
              </a:spcAft>
              <a:buClr>
                <a:schemeClr val="dk2"/>
              </a:buClr>
              <a:buSzPts val="2200"/>
              <a:buFont typeface="Inter Light"/>
              <a:buNone/>
              <a:defRPr sz="2400" b="0" i="0" u="none" strike="noStrike" cap="none">
                <a:solidFill>
                  <a:schemeClr val="dk2"/>
                </a:solidFill>
                <a:latin typeface="Inter Light"/>
                <a:ea typeface="Inter Light"/>
                <a:cs typeface="Inter Light"/>
                <a:sym typeface="Inter Light"/>
              </a:defRPr>
            </a:lvl9pPr>
          </a:lstStyle>
          <a:p>
            <a:pPr algn="ctr">
              <a:lnSpc>
                <a:spcPct val="115000"/>
              </a:lnSpc>
              <a:buSzPts val="5200"/>
            </a:pPr>
            <a:r>
              <a:rPr lang="en-GB" b="1" dirty="0">
                <a:solidFill>
                  <a:srgbClr val="000000"/>
                </a:solidFill>
                <a:latin typeface="Spectral"/>
                <a:ea typeface="Spectral"/>
                <a:cs typeface="Spectral"/>
                <a:sym typeface="Spectral"/>
              </a:rPr>
              <a:t>What is Open Access? </a:t>
            </a:r>
          </a:p>
        </p:txBody>
      </p:sp>
      <p:sp>
        <p:nvSpPr>
          <p:cNvPr id="8" name="矩形 7">
            <a:extLst>
              <a:ext uri="{FF2B5EF4-FFF2-40B4-BE49-F238E27FC236}">
                <a16:creationId xmlns:a16="http://schemas.microsoft.com/office/drawing/2014/main" xmlns="" id="{E7E22F51-9EAE-604C-B0BA-DDFF5A0FB8CE}"/>
              </a:ext>
            </a:extLst>
          </p:cNvPr>
          <p:cNvSpPr/>
          <p:nvPr/>
        </p:nvSpPr>
        <p:spPr>
          <a:xfrm>
            <a:off x="2395786" y="2324299"/>
            <a:ext cx="7052153" cy="1323439"/>
          </a:xfrm>
          <a:prstGeom prst="rect">
            <a:avLst/>
          </a:prstGeom>
        </p:spPr>
        <p:txBody>
          <a:bodyPr wrap="square">
            <a:spAutoFit/>
          </a:bodyPr>
          <a:lstStyle/>
          <a:p>
            <a:pPr lvl="0">
              <a:buSzPts val="1200"/>
            </a:pPr>
            <a:r>
              <a:rPr lang="en-GB" altLang="zh-CN" sz="1600" i="1" dirty="0">
                <a:solidFill>
                  <a:srgbClr val="333333"/>
                </a:solidFill>
                <a:latin typeface="Spectral"/>
                <a:ea typeface="Spectral"/>
                <a:cs typeface="Spectral"/>
                <a:sym typeface="Spectral"/>
              </a:rPr>
              <a:t>This is an open access journal which means that all content is freely available without charge to the user or his/her institution. Users are allowed to read, download, copy, distribute, print, search, or link to the full texts of the articles, or use them for any other lawful purpose, without asking prior permission from the publisher or the author. </a:t>
            </a:r>
          </a:p>
        </p:txBody>
      </p:sp>
      <p:sp>
        <p:nvSpPr>
          <p:cNvPr id="9" name="矩形 8">
            <a:extLst>
              <a:ext uri="{FF2B5EF4-FFF2-40B4-BE49-F238E27FC236}">
                <a16:creationId xmlns:a16="http://schemas.microsoft.com/office/drawing/2014/main" xmlns="" id="{73BCAEC3-BA07-9B4F-BBA9-BCE0398D7F8A}"/>
              </a:ext>
            </a:extLst>
          </p:cNvPr>
          <p:cNvSpPr/>
          <p:nvPr/>
        </p:nvSpPr>
        <p:spPr>
          <a:xfrm>
            <a:off x="2395786" y="3328652"/>
            <a:ext cx="6831071" cy="2145203"/>
          </a:xfrm>
          <a:prstGeom prst="rect">
            <a:avLst/>
          </a:prstGeom>
        </p:spPr>
        <p:txBody>
          <a:bodyPr wrap="square">
            <a:spAutoFit/>
          </a:bodyPr>
          <a:lstStyle/>
          <a:p>
            <a:pPr lvl="0">
              <a:buSzPts val="1400"/>
            </a:pPr>
            <a:r>
              <a:rPr lang="en-GB" altLang="zh-CN" sz="1200" i="1" dirty="0">
                <a:solidFill>
                  <a:srgbClr val="333333"/>
                </a:solidFill>
              </a:rPr>
              <a:t> </a:t>
            </a:r>
            <a:r>
              <a:rPr lang="zh-CN" altLang="en-US" sz="1200" i="1" dirty="0">
                <a:solidFill>
                  <a:srgbClr val="333333"/>
                </a:solidFill>
              </a:rPr>
              <a:t>                                                                     </a:t>
            </a:r>
            <a:r>
              <a:rPr lang="en-GB" altLang="zh-CN" sz="5400" b="1" i="1" dirty="0">
                <a:latin typeface="Spectral"/>
                <a:ea typeface="Spectral"/>
                <a:cs typeface="Spectral"/>
                <a:sym typeface="Spectral"/>
              </a:rPr>
              <a:t>+</a:t>
            </a:r>
          </a:p>
          <a:p>
            <a:pPr marL="508000" lvl="0">
              <a:lnSpc>
                <a:spcPct val="90000"/>
              </a:lnSpc>
              <a:spcBef>
                <a:spcPts val="600"/>
              </a:spcBef>
              <a:buSzPts val="1600"/>
            </a:pPr>
            <a:r>
              <a:rPr lang="en-GB" altLang="zh-CN" dirty="0">
                <a:latin typeface="Spectral"/>
                <a:ea typeface="Spectral"/>
                <a:cs typeface="Spectral"/>
                <a:sym typeface="Spectral"/>
              </a:rPr>
              <a:t>NEED  USER LICENSE         	              NEED COPYRIGHT STATEMENT </a:t>
            </a:r>
          </a:p>
          <a:p>
            <a:pPr marL="508000" lvl="0">
              <a:lnSpc>
                <a:spcPct val="90000"/>
              </a:lnSpc>
              <a:spcBef>
                <a:spcPts val="600"/>
              </a:spcBef>
              <a:buSzPts val="1600"/>
            </a:pPr>
            <a:r>
              <a:rPr lang="zh-CN" altLang="en-US" dirty="0">
                <a:latin typeface="Spectral"/>
                <a:ea typeface="Spectral"/>
                <a:cs typeface="Spectral"/>
                <a:sym typeface="Spectral"/>
              </a:rPr>
              <a:t>		</a:t>
            </a:r>
          </a:p>
          <a:p>
            <a:pPr marL="508000" lvl="0">
              <a:lnSpc>
                <a:spcPct val="90000"/>
              </a:lnSpc>
              <a:spcBef>
                <a:spcPts val="600"/>
              </a:spcBef>
              <a:buSzPts val="1600"/>
            </a:pPr>
            <a:r>
              <a:rPr lang="en-GB" altLang="zh-CN" dirty="0">
                <a:latin typeface="Spectral"/>
                <a:ea typeface="Spectral"/>
                <a:cs typeface="Spectral"/>
                <a:sym typeface="Spectral"/>
              </a:rPr>
              <a:t>Preferably Creative Commons             </a:t>
            </a:r>
            <a:r>
              <a:rPr lang="zh-CN" altLang="en-US" dirty="0">
                <a:latin typeface="Spectral"/>
                <a:ea typeface="Spectral"/>
                <a:cs typeface="Spectral"/>
                <a:sym typeface="Spectral"/>
              </a:rPr>
              <a:t>   </a:t>
            </a:r>
            <a:r>
              <a:rPr lang="en-GB" altLang="zh-CN" dirty="0">
                <a:latin typeface="Spectral"/>
                <a:ea typeface="Spectral"/>
                <a:cs typeface="Spectral"/>
                <a:sym typeface="Spectral"/>
              </a:rPr>
              <a:t> copyright for author or</a:t>
            </a:r>
            <a:r>
              <a:rPr lang="en-GB" altLang="zh-CN" b="1" i="1" dirty="0">
                <a:latin typeface="Spectral"/>
                <a:ea typeface="Spectral"/>
                <a:cs typeface="Spectral"/>
                <a:sym typeface="Spectral"/>
              </a:rPr>
              <a:t> </a:t>
            </a:r>
            <a:r>
              <a:rPr lang="en-GB" altLang="zh-CN" dirty="0">
                <a:latin typeface="Spectral"/>
                <a:ea typeface="Spectral"/>
                <a:cs typeface="Spectral"/>
                <a:sym typeface="Spectral"/>
              </a:rPr>
              <a:t>for publisher                                                                                                                                            </a:t>
            </a:r>
          </a:p>
          <a:p>
            <a:pPr lvl="0">
              <a:buSzPts val="1600"/>
            </a:pPr>
            <a:r>
              <a:rPr lang="en-GB" altLang="zh-CN" b="1" i="1" dirty="0">
                <a:latin typeface="Spectral"/>
                <a:ea typeface="Spectral"/>
                <a:cs typeface="Spectral"/>
                <a:sym typeface="Spectral"/>
              </a:rPr>
              <a:t>                                                                         </a:t>
            </a:r>
            <a:r>
              <a:rPr lang="en-GB" altLang="zh-CN" b="1" dirty="0">
                <a:latin typeface="Spectral"/>
                <a:ea typeface="Spectral"/>
                <a:cs typeface="Spectral"/>
                <a:sym typeface="Spectral"/>
              </a:rPr>
              <a:t>      </a:t>
            </a:r>
            <a:endParaRPr lang="zh-CN" altLang="en-US" dirty="0"/>
          </a:p>
        </p:txBody>
      </p:sp>
      <p:pic>
        <p:nvPicPr>
          <p:cNvPr id="2" name="图片 1">
            <a:extLst>
              <a:ext uri="{FF2B5EF4-FFF2-40B4-BE49-F238E27FC236}">
                <a16:creationId xmlns:a16="http://schemas.microsoft.com/office/drawing/2014/main" xmlns="" id="{4A696FE7-D988-AC4A-AF07-A9D19DCF4724}"/>
              </a:ext>
            </a:extLst>
          </p:cNvPr>
          <p:cNvPicPr>
            <a:picLocks noChangeAspect="1"/>
          </p:cNvPicPr>
          <p:nvPr/>
        </p:nvPicPr>
        <p:blipFill>
          <a:blip r:embed="rId2"/>
          <a:stretch>
            <a:fillRect/>
          </a:stretch>
        </p:blipFill>
        <p:spPr>
          <a:xfrm>
            <a:off x="192965" y="1278683"/>
            <a:ext cx="1474470" cy="491490"/>
          </a:xfrm>
          <a:prstGeom prst="rect">
            <a:avLst/>
          </a:prstGeom>
        </p:spPr>
      </p:pic>
    </p:spTree>
    <p:extLst>
      <p:ext uri="{BB962C8B-B14F-4D97-AF65-F5344CB8AC3E}">
        <p14:creationId xmlns:p14="http://schemas.microsoft.com/office/powerpoint/2010/main" val="3359539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89" y="26806"/>
            <a:ext cx="8379841"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Policies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Guidelines</a:t>
            </a:r>
            <a:r>
              <a:rPr lang="zh-CN" altLang="en-US" sz="2800" b="1" i="1" dirty="0">
                <a:latin typeface="Cambria" pitchFamily="18" charset="0"/>
              </a:rPr>
              <a:t> </a:t>
            </a:r>
            <a:r>
              <a:rPr lang="en-US" altLang="zh-CN" sz="2800" b="1" i="1" dirty="0">
                <a:latin typeface="Cambria" pitchFamily="18" charset="0"/>
              </a:rPr>
              <a:t>–</a:t>
            </a:r>
            <a:r>
              <a:rPr lang="zh-CN" altLang="en-US" sz="2800" b="1" i="1" dirty="0">
                <a:latin typeface="Cambria" pitchFamily="18" charset="0"/>
              </a:rPr>
              <a:t> </a:t>
            </a:r>
            <a:r>
              <a:rPr lang="en-US" altLang="zh-CN" sz="2800" b="1" i="1" dirty="0">
                <a:latin typeface="Cambria" pitchFamily="18" charset="0"/>
              </a:rPr>
              <a:t>Governmental</a:t>
            </a:r>
            <a:r>
              <a:rPr lang="zh-CN" altLang="en-US" sz="2800" b="1" i="1" dirty="0">
                <a:latin typeface="Cambria" pitchFamily="18" charset="0"/>
              </a:rPr>
              <a:t> </a:t>
            </a:r>
            <a:r>
              <a:rPr lang="en-US" altLang="zh-CN" sz="2800" b="1" i="1" dirty="0">
                <a:latin typeface="Cambria" pitchFamily="18" charset="0"/>
              </a:rPr>
              <a:t>Level</a:t>
            </a:r>
            <a:endParaRPr lang="en-US" sz="2800" b="1" i="1" dirty="0">
              <a:latin typeface="Cambria" pitchFamily="18" charset="0"/>
            </a:endParaRPr>
          </a:p>
        </p:txBody>
      </p:sp>
      <p:cxnSp>
        <p:nvCxnSpPr>
          <p:cNvPr id="9" name="直接连接符 25">
            <a:extLst>
              <a:ext uri="{FF2B5EF4-FFF2-40B4-BE49-F238E27FC236}">
                <a16:creationId xmlns:a16="http://schemas.microsoft.com/office/drawing/2014/main" xmlns="" id="{2AD19FAA-B194-184B-847E-F22DD46F91B0}"/>
              </a:ext>
            </a:extLst>
          </p:cNvPr>
          <p:cNvCxnSpPr>
            <a:cxnSpLocks/>
          </p:cNvCxnSpPr>
          <p:nvPr/>
        </p:nvCxnSpPr>
        <p:spPr>
          <a:xfrm>
            <a:off x="952500" y="3499355"/>
            <a:ext cx="9991725" cy="0"/>
          </a:xfrm>
          <a:prstGeom prst="line">
            <a:avLst/>
          </a:prstGeom>
          <a:ln w="2222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a:extLst>
              <a:ext uri="{FF2B5EF4-FFF2-40B4-BE49-F238E27FC236}">
                <a16:creationId xmlns:a16="http://schemas.microsoft.com/office/drawing/2014/main" xmlns="" id="{CEBA3F70-7B61-C443-8D48-CE2FAD504C92}"/>
              </a:ext>
            </a:extLst>
          </p:cNvPr>
          <p:cNvGrpSpPr/>
          <p:nvPr/>
        </p:nvGrpSpPr>
        <p:grpSpPr>
          <a:xfrm>
            <a:off x="582503" y="1517344"/>
            <a:ext cx="9020313" cy="1605557"/>
            <a:chOff x="-350997" y="965004"/>
            <a:chExt cx="9711997" cy="2311998"/>
          </a:xfrm>
        </p:grpSpPr>
        <p:sp>
          <p:nvSpPr>
            <p:cNvPr id="12" name="!!平行四边形 21">
              <a:extLst>
                <a:ext uri="{FF2B5EF4-FFF2-40B4-BE49-F238E27FC236}">
                  <a16:creationId xmlns:a16="http://schemas.microsoft.com/office/drawing/2014/main" xmlns="" id="{083E4CFD-6F66-654C-B3EB-8ED76AEA2499}"/>
                </a:ext>
              </a:extLst>
            </p:cNvPr>
            <p:cNvSpPr/>
            <p:nvPr/>
          </p:nvSpPr>
          <p:spPr>
            <a:xfrm>
              <a:off x="-350997" y="965004"/>
              <a:ext cx="4390306" cy="2242802"/>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3" name="!!平行四边形 22">
              <a:extLst>
                <a:ext uri="{FF2B5EF4-FFF2-40B4-BE49-F238E27FC236}">
                  <a16:creationId xmlns:a16="http://schemas.microsoft.com/office/drawing/2014/main" xmlns="" id="{4C5875CA-F5A9-2B4C-B31E-A51D2202DF39}"/>
                </a:ext>
              </a:extLst>
            </p:cNvPr>
            <p:cNvSpPr/>
            <p:nvPr/>
          </p:nvSpPr>
          <p:spPr>
            <a:xfrm>
              <a:off x="4969546" y="998027"/>
              <a:ext cx="4391454" cy="2278975"/>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grpSp>
      <p:sp>
        <p:nvSpPr>
          <p:cNvPr id="14" name="!!!平行四边形23">
            <a:extLst>
              <a:ext uri="{FF2B5EF4-FFF2-40B4-BE49-F238E27FC236}">
                <a16:creationId xmlns:a16="http://schemas.microsoft.com/office/drawing/2014/main" xmlns="" id="{7EE682C5-67B1-0348-9314-99D0CD97FCBF}"/>
              </a:ext>
            </a:extLst>
          </p:cNvPr>
          <p:cNvSpPr/>
          <p:nvPr/>
        </p:nvSpPr>
        <p:spPr>
          <a:xfrm>
            <a:off x="2121584" y="3803189"/>
            <a:ext cx="3794359" cy="1551009"/>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5" name="!!平行四边形 24">
            <a:extLst>
              <a:ext uri="{FF2B5EF4-FFF2-40B4-BE49-F238E27FC236}">
                <a16:creationId xmlns:a16="http://schemas.microsoft.com/office/drawing/2014/main" xmlns="" id="{0280540E-A4FF-9447-BBDC-229B2CB7EF29}"/>
              </a:ext>
            </a:extLst>
          </p:cNvPr>
          <p:cNvSpPr/>
          <p:nvPr/>
        </p:nvSpPr>
        <p:spPr>
          <a:xfrm>
            <a:off x="7066743" y="3803189"/>
            <a:ext cx="3728257" cy="1551009"/>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6" name="文本框 15">
            <a:extLst>
              <a:ext uri="{FF2B5EF4-FFF2-40B4-BE49-F238E27FC236}">
                <a16:creationId xmlns:a16="http://schemas.microsoft.com/office/drawing/2014/main" xmlns="" id="{02C40D16-31E4-4A4E-98FF-ED85C8AD7F16}"/>
              </a:ext>
            </a:extLst>
          </p:cNvPr>
          <p:cNvSpPr txBox="1"/>
          <p:nvPr/>
        </p:nvSpPr>
        <p:spPr>
          <a:xfrm>
            <a:off x="2207002" y="4110153"/>
            <a:ext cx="3317117" cy="1024511"/>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2012</a:t>
            </a:r>
          </a:p>
          <a:p>
            <a:pPr marR="0" lvl="0" algn="r">
              <a:lnSpc>
                <a:spcPct val="110000"/>
              </a:lnSpc>
              <a:spcBef>
                <a:spcPts val="0"/>
              </a:spcBef>
              <a:spcAft>
                <a:spcPts val="0"/>
              </a:spcAf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The State Council issues a policy document strengthening the openness and sharing of science and technology resources</a:t>
            </a:r>
          </a:p>
        </p:txBody>
      </p:sp>
      <p:sp>
        <p:nvSpPr>
          <p:cNvPr id="17" name="文本框 16">
            <a:extLst>
              <a:ext uri="{FF2B5EF4-FFF2-40B4-BE49-F238E27FC236}">
                <a16:creationId xmlns:a16="http://schemas.microsoft.com/office/drawing/2014/main" xmlns="" id="{B845977C-2C01-8D45-9573-B07A6353C910}"/>
              </a:ext>
            </a:extLst>
          </p:cNvPr>
          <p:cNvSpPr txBox="1"/>
          <p:nvPr/>
        </p:nvSpPr>
        <p:spPr>
          <a:xfrm>
            <a:off x="6715283" y="4110153"/>
            <a:ext cx="3671139" cy="1227644"/>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2018</a:t>
            </a:r>
          </a:p>
          <a:p>
            <a:pPr marR="0" lvl="0" algn="r">
              <a:lnSpc>
                <a:spcPct val="110000"/>
              </a:lnSpc>
              <a:spcBef>
                <a:spcPts val="0"/>
              </a:spcBef>
              <a:spcAft>
                <a:spcPts val="0"/>
              </a:spcAf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The State Council issues the "Measures for the Management of Scientific Data": scientific data formed with government funding to be open and shared</a:t>
            </a:r>
          </a:p>
        </p:txBody>
      </p:sp>
      <p:sp>
        <p:nvSpPr>
          <p:cNvPr id="120" name="文本框 119">
            <a:extLst>
              <a:ext uri="{FF2B5EF4-FFF2-40B4-BE49-F238E27FC236}">
                <a16:creationId xmlns:a16="http://schemas.microsoft.com/office/drawing/2014/main" xmlns="" id="{EBC79E11-1302-9640-8270-D003CD31981E}"/>
              </a:ext>
            </a:extLst>
          </p:cNvPr>
          <p:cNvSpPr txBox="1"/>
          <p:nvPr/>
        </p:nvSpPr>
        <p:spPr>
          <a:xfrm>
            <a:off x="5915943" y="1810645"/>
            <a:ext cx="3114015" cy="1227644"/>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2014</a:t>
            </a:r>
          </a:p>
          <a:p>
            <a:pPr marR="0" lvl="0" algn="r">
              <a:lnSpc>
                <a:spcPct val="110000"/>
              </a:lnSpc>
              <a:spcBef>
                <a:spcPts val="0"/>
              </a:spcBef>
              <a:spcAft>
                <a:spcPts val="0"/>
              </a:spcAf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Chinese Premier Li Keqiang clearly expresses support for establishing an open access mechanism for scientific knowledge funded by public finance</a:t>
            </a:r>
          </a:p>
        </p:txBody>
      </p:sp>
      <p:sp>
        <p:nvSpPr>
          <p:cNvPr id="121" name="文本框 120">
            <a:extLst>
              <a:ext uri="{FF2B5EF4-FFF2-40B4-BE49-F238E27FC236}">
                <a16:creationId xmlns:a16="http://schemas.microsoft.com/office/drawing/2014/main" xmlns="" id="{09EC591E-1A4B-214E-B811-EA39C35B2F3C}"/>
              </a:ext>
            </a:extLst>
          </p:cNvPr>
          <p:cNvSpPr txBox="1"/>
          <p:nvPr/>
        </p:nvSpPr>
        <p:spPr>
          <a:xfrm>
            <a:off x="1229644" y="1810645"/>
            <a:ext cx="2937083" cy="1227644"/>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2002,2004</a:t>
            </a:r>
          </a:p>
          <a:p>
            <a:pPr algn="r">
              <a:lnSpc>
                <a:spcPct val="110000"/>
              </a:lnSpc>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Two national documents require that scientific knowledge generated by public funding and scientific infrastructure built with financial funds be open and shared</a:t>
            </a:r>
          </a:p>
        </p:txBody>
      </p:sp>
    </p:spTree>
    <p:extLst>
      <p:ext uri="{BB962C8B-B14F-4D97-AF65-F5344CB8AC3E}">
        <p14:creationId xmlns:p14="http://schemas.microsoft.com/office/powerpoint/2010/main" val="208216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89" y="26806"/>
            <a:ext cx="8473625"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Policies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Guidelines</a:t>
            </a:r>
            <a:r>
              <a:rPr lang="zh-CN" altLang="en-US" sz="2800" b="1" i="1" dirty="0">
                <a:latin typeface="Cambria" pitchFamily="18" charset="0"/>
              </a:rPr>
              <a:t> </a:t>
            </a:r>
            <a:r>
              <a:rPr lang="en-US" altLang="zh-CN" sz="2800" b="1" i="1" dirty="0">
                <a:latin typeface="Cambria" pitchFamily="18" charset="0"/>
              </a:rPr>
              <a:t>–</a:t>
            </a:r>
            <a:r>
              <a:rPr lang="zh-CN" altLang="en-US" sz="2800" b="1" i="1" dirty="0">
                <a:latin typeface="Cambria" pitchFamily="18" charset="0"/>
              </a:rPr>
              <a:t> </a:t>
            </a:r>
            <a:r>
              <a:rPr lang="en-US" altLang="zh-CN" sz="2800" b="1" i="1" dirty="0">
                <a:latin typeface="Cambria" pitchFamily="18" charset="0"/>
              </a:rPr>
              <a:t>Governmental</a:t>
            </a:r>
            <a:r>
              <a:rPr lang="zh-CN" altLang="en-US" sz="2800" b="1" i="1" dirty="0">
                <a:latin typeface="Cambria" pitchFamily="18" charset="0"/>
              </a:rPr>
              <a:t> </a:t>
            </a:r>
            <a:r>
              <a:rPr lang="en-US" altLang="zh-CN" sz="2800" b="1" i="1" dirty="0">
                <a:latin typeface="Cambria" pitchFamily="18" charset="0"/>
              </a:rPr>
              <a:t>Level</a:t>
            </a:r>
            <a:endParaRPr lang="en-US" sz="2800" b="1" i="1" dirty="0">
              <a:latin typeface="Cambria" pitchFamily="18" charset="0"/>
            </a:endParaRPr>
          </a:p>
        </p:txBody>
      </p:sp>
      <p:cxnSp>
        <p:nvCxnSpPr>
          <p:cNvPr id="9" name="直接连接符 25">
            <a:extLst>
              <a:ext uri="{FF2B5EF4-FFF2-40B4-BE49-F238E27FC236}">
                <a16:creationId xmlns:a16="http://schemas.microsoft.com/office/drawing/2014/main" xmlns="" id="{2AD19FAA-B194-184B-847E-F22DD46F91B0}"/>
              </a:ext>
            </a:extLst>
          </p:cNvPr>
          <p:cNvCxnSpPr>
            <a:cxnSpLocks/>
          </p:cNvCxnSpPr>
          <p:nvPr/>
        </p:nvCxnSpPr>
        <p:spPr>
          <a:xfrm>
            <a:off x="952500" y="3499355"/>
            <a:ext cx="9991725" cy="0"/>
          </a:xfrm>
          <a:prstGeom prst="line">
            <a:avLst/>
          </a:prstGeom>
          <a:ln w="2222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a:extLst>
              <a:ext uri="{FF2B5EF4-FFF2-40B4-BE49-F238E27FC236}">
                <a16:creationId xmlns:a16="http://schemas.microsoft.com/office/drawing/2014/main" xmlns="" id="{CEBA3F70-7B61-C443-8D48-CE2FAD504C92}"/>
              </a:ext>
            </a:extLst>
          </p:cNvPr>
          <p:cNvGrpSpPr/>
          <p:nvPr/>
        </p:nvGrpSpPr>
        <p:grpSpPr>
          <a:xfrm>
            <a:off x="582503" y="1517344"/>
            <a:ext cx="9020313" cy="1605557"/>
            <a:chOff x="-350997" y="965004"/>
            <a:chExt cx="9711997" cy="2311998"/>
          </a:xfrm>
        </p:grpSpPr>
        <p:sp>
          <p:nvSpPr>
            <p:cNvPr id="12" name="!!平行四边形 21">
              <a:extLst>
                <a:ext uri="{FF2B5EF4-FFF2-40B4-BE49-F238E27FC236}">
                  <a16:creationId xmlns:a16="http://schemas.microsoft.com/office/drawing/2014/main" xmlns="" id="{083E4CFD-6F66-654C-B3EB-8ED76AEA2499}"/>
                </a:ext>
              </a:extLst>
            </p:cNvPr>
            <p:cNvSpPr/>
            <p:nvPr/>
          </p:nvSpPr>
          <p:spPr>
            <a:xfrm>
              <a:off x="-350997" y="965004"/>
              <a:ext cx="4390306" cy="2242802"/>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3" name="!!平行四边形 22">
              <a:extLst>
                <a:ext uri="{FF2B5EF4-FFF2-40B4-BE49-F238E27FC236}">
                  <a16:creationId xmlns:a16="http://schemas.microsoft.com/office/drawing/2014/main" xmlns="" id="{4C5875CA-F5A9-2B4C-B31E-A51D2202DF39}"/>
                </a:ext>
              </a:extLst>
            </p:cNvPr>
            <p:cNvSpPr/>
            <p:nvPr/>
          </p:nvSpPr>
          <p:spPr>
            <a:xfrm>
              <a:off x="4969546" y="998027"/>
              <a:ext cx="4391454" cy="2278975"/>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grpSp>
      <p:sp>
        <p:nvSpPr>
          <p:cNvPr id="14" name="!!!平行四边形23">
            <a:extLst>
              <a:ext uri="{FF2B5EF4-FFF2-40B4-BE49-F238E27FC236}">
                <a16:creationId xmlns:a16="http://schemas.microsoft.com/office/drawing/2014/main" xmlns="" id="{7EE682C5-67B1-0348-9314-99D0CD97FCBF}"/>
              </a:ext>
            </a:extLst>
          </p:cNvPr>
          <p:cNvSpPr/>
          <p:nvPr/>
        </p:nvSpPr>
        <p:spPr>
          <a:xfrm>
            <a:off x="2121584" y="3803189"/>
            <a:ext cx="3794359" cy="1551009"/>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5" name="!!平行四边形 24">
            <a:extLst>
              <a:ext uri="{FF2B5EF4-FFF2-40B4-BE49-F238E27FC236}">
                <a16:creationId xmlns:a16="http://schemas.microsoft.com/office/drawing/2014/main" xmlns="" id="{0280540E-A4FF-9447-BBDC-229B2CB7EF29}"/>
              </a:ext>
            </a:extLst>
          </p:cNvPr>
          <p:cNvSpPr/>
          <p:nvPr/>
        </p:nvSpPr>
        <p:spPr>
          <a:xfrm>
            <a:off x="7066743" y="3803189"/>
            <a:ext cx="3728257" cy="1551009"/>
          </a:xfrm>
          <a:prstGeom prst="parallelogram">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50400" rtlCol="0" anchor="ctr"/>
          <a:lstStyle/>
          <a:p>
            <a:pPr algn="r">
              <a:lnSpc>
                <a:spcPct val="120000"/>
              </a:lnSpc>
            </a:pPr>
            <a:endParaRPr lang="zh-CN" altLang="en-US" sz="1600" dirty="0">
              <a:solidFill>
                <a:srgbClr val="000000"/>
              </a:solidFill>
              <a:latin typeface="微软雅黑" panose="020B0503020204020204" charset="-122"/>
              <a:ea typeface="微软雅黑" panose="020B0503020204020204" charset="-122"/>
            </a:endParaRPr>
          </a:p>
        </p:txBody>
      </p:sp>
      <p:sp>
        <p:nvSpPr>
          <p:cNvPr id="19" name="文本框 18">
            <a:extLst>
              <a:ext uri="{FF2B5EF4-FFF2-40B4-BE49-F238E27FC236}">
                <a16:creationId xmlns:a16="http://schemas.microsoft.com/office/drawing/2014/main" xmlns="" id="{D4EC8A6A-E725-F247-9BD6-400AC61DC499}"/>
              </a:ext>
            </a:extLst>
          </p:cNvPr>
          <p:cNvSpPr txBox="1"/>
          <p:nvPr/>
        </p:nvSpPr>
        <p:spPr>
          <a:xfrm>
            <a:off x="980561" y="1708599"/>
            <a:ext cx="3281513" cy="1227644"/>
          </a:xfrm>
          <a:prstGeom prst="rect">
            <a:avLst/>
          </a:prstGeom>
          <a:noFill/>
        </p:spPr>
        <p:txBody>
          <a:bodyPr wrap="square">
            <a:spAutoFit/>
          </a:bodyPr>
          <a:lstStyle/>
          <a:p>
            <a:pPr marR="0" lvl="0" algn="r">
              <a:lnSpc>
                <a:spcPct val="110000"/>
              </a:lnSpc>
              <a:spcBef>
                <a:spcPts val="0"/>
              </a:spcBef>
              <a:spcAft>
                <a:spcPts val="0"/>
              </a:spcAf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2019</a:t>
            </a:r>
          </a:p>
          <a:p>
            <a:pPr marR="0" lvl="0" algn="r">
              <a:lnSpc>
                <a:spcPct val="110000"/>
              </a:lnSpc>
              <a:spcBef>
                <a:spcPts val="0"/>
              </a:spcBef>
              <a:spcAft>
                <a:spcPts val="0"/>
              </a:spcAf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“Suggestions on Deepening Reform and Cultivating World-class STM Journals” emphasizes the need to expand and deepen international cooperation</a:t>
            </a:r>
          </a:p>
        </p:txBody>
      </p:sp>
      <p:sp>
        <p:nvSpPr>
          <p:cNvPr id="20" name="文本框 19">
            <a:extLst>
              <a:ext uri="{FF2B5EF4-FFF2-40B4-BE49-F238E27FC236}">
                <a16:creationId xmlns:a16="http://schemas.microsoft.com/office/drawing/2014/main" xmlns="" id="{541CA93E-546B-AF48-B80F-7D42DAE8C8B7}"/>
              </a:ext>
            </a:extLst>
          </p:cNvPr>
          <p:cNvSpPr txBox="1"/>
          <p:nvPr/>
        </p:nvSpPr>
        <p:spPr>
          <a:xfrm>
            <a:off x="5386173" y="1708599"/>
            <a:ext cx="3861480" cy="1227644"/>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2022</a:t>
            </a:r>
          </a:p>
          <a:p>
            <a:pPr marR="0" lvl="0" algn="r">
              <a:lnSpc>
                <a:spcPct val="110000"/>
              </a:lnSpc>
              <a:spcBef>
                <a:spcPts val="0"/>
              </a:spcBef>
              <a:spcAft>
                <a:spcPts val="0"/>
              </a:spcAf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The "Initiative on International Cooperation in Scientific Research Behavior” directs Chinese researchers to adopt global open science and technology cooperation approaches</a:t>
            </a:r>
          </a:p>
        </p:txBody>
      </p:sp>
      <p:sp>
        <p:nvSpPr>
          <p:cNvPr id="21" name="文本框 20">
            <a:extLst>
              <a:ext uri="{FF2B5EF4-FFF2-40B4-BE49-F238E27FC236}">
                <a16:creationId xmlns:a16="http://schemas.microsoft.com/office/drawing/2014/main" xmlns="" id="{F1BD286B-4A15-DD4E-98CB-0FC824ADB8CD}"/>
              </a:ext>
            </a:extLst>
          </p:cNvPr>
          <p:cNvSpPr txBox="1"/>
          <p:nvPr/>
        </p:nvSpPr>
        <p:spPr>
          <a:xfrm>
            <a:off x="1820333" y="3959072"/>
            <a:ext cx="3703786" cy="1024511"/>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2021</a:t>
            </a:r>
          </a:p>
          <a:p>
            <a:pPr algn="r">
              <a:lnSpc>
                <a:spcPct val="110000"/>
              </a:lnSpc>
            </a:pPr>
            <a:r>
              <a:rPr lang="zh-CN" altLang="en-US"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a:t>
            </a: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Open science" officially appears in "Science and Technology Progress Law of the People's Republic of China“</a:t>
            </a:r>
          </a:p>
        </p:txBody>
      </p:sp>
      <p:sp>
        <p:nvSpPr>
          <p:cNvPr id="22" name="文本框 21">
            <a:extLst>
              <a:ext uri="{FF2B5EF4-FFF2-40B4-BE49-F238E27FC236}">
                <a16:creationId xmlns:a16="http://schemas.microsoft.com/office/drawing/2014/main" xmlns="" id="{EB4F12B5-5BE0-A64B-A098-2DC8646CAF65}"/>
              </a:ext>
            </a:extLst>
          </p:cNvPr>
          <p:cNvSpPr txBox="1"/>
          <p:nvPr/>
        </p:nvSpPr>
        <p:spPr>
          <a:xfrm>
            <a:off x="6011334" y="3809251"/>
            <a:ext cx="4425510" cy="1538883"/>
          </a:xfrm>
          <a:prstGeom prst="rect">
            <a:avLst/>
          </a:prstGeom>
          <a:noFill/>
        </p:spPr>
        <p:txBody>
          <a:bodyPr wrap="square">
            <a:spAutoFit/>
          </a:bodyPr>
          <a:lstStyle/>
          <a:p>
            <a:pPr algn="r">
              <a:lnSpc>
                <a:spcPct val="110000"/>
              </a:lnSpc>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2023</a:t>
            </a:r>
          </a:p>
          <a:p>
            <a:pPr algn="r"/>
            <a:r>
              <a:rPr lang="en-US" altLang="zh-CN" sz="1200" kern="1200" dirty="0">
                <a:solidFill>
                  <a:schemeClr val="tx1">
                    <a:lumMod val="75000"/>
                    <a:lumOff val="25000"/>
                  </a:schemeClr>
                </a:solidFill>
                <a:effectLst/>
                <a:latin typeface="Arial" panose="020B0604020202020204" pitchFamily="34" charset="0"/>
                <a:ea typeface="微软雅黑" panose="020B0503020204020204" charset="-122"/>
                <a:cs typeface="Arial" panose="020B0604020202020204" pitchFamily="34" charset="0"/>
              </a:rPr>
              <a:t>XI Jinping: China will continue to promote international scientific and technological cooperation with more open thinking and measures, build an open and innovative ecosystem with global partners, and work together to create an open, fair, just, and non-discriminatory environment for scientific and technological development</a:t>
            </a:r>
            <a:endParaRPr lang="en-US" altLang="zh-CN" sz="1200" dirty="0">
              <a:solidFill>
                <a:schemeClr val="tx1">
                  <a:lumMod val="75000"/>
                  <a:lumOff val="25000"/>
                </a:schemeClr>
              </a:solidFill>
              <a:effectLst/>
              <a:latin typeface="Arial" panose="020B0604020202020204" pitchFamily="34" charset="0"/>
              <a:ea typeface="微软雅黑" panose="020B0503020204020204" charset="-122"/>
              <a:cs typeface="Arial" panose="020B0604020202020204" pitchFamily="34" charset="0"/>
            </a:endParaRPr>
          </a:p>
        </p:txBody>
      </p:sp>
    </p:spTree>
    <p:extLst>
      <p:ext uri="{BB962C8B-B14F-4D97-AF65-F5344CB8AC3E}">
        <p14:creationId xmlns:p14="http://schemas.microsoft.com/office/powerpoint/2010/main" val="306951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89" y="26806"/>
            <a:ext cx="8250887"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Policies</a:t>
            </a:r>
            <a:r>
              <a:rPr lang="zh-CN" altLang="en-US" sz="2800" b="1" i="1" dirty="0">
                <a:latin typeface="Cambria" pitchFamily="18" charset="0"/>
              </a:rPr>
              <a:t> </a:t>
            </a:r>
            <a:r>
              <a:rPr lang="en-US" altLang="zh-CN" sz="2800" b="1" i="1" dirty="0">
                <a:latin typeface="Cambria" pitchFamily="18" charset="0"/>
              </a:rPr>
              <a:t>and</a:t>
            </a:r>
            <a:r>
              <a:rPr lang="zh-CN" altLang="en-US" sz="2800" b="1" i="1" dirty="0">
                <a:latin typeface="Cambria" pitchFamily="18" charset="0"/>
              </a:rPr>
              <a:t> </a:t>
            </a:r>
            <a:r>
              <a:rPr lang="en-US" altLang="zh-CN" sz="2800" b="1" i="1" dirty="0">
                <a:latin typeface="Cambria" pitchFamily="18" charset="0"/>
              </a:rPr>
              <a:t>Guidelines</a:t>
            </a:r>
            <a:r>
              <a:rPr lang="zh-CN" altLang="en-US" sz="2800" b="1" i="1" dirty="0">
                <a:latin typeface="Cambria" pitchFamily="18" charset="0"/>
              </a:rPr>
              <a:t> </a:t>
            </a:r>
            <a:r>
              <a:rPr lang="en-US" altLang="zh-CN" sz="2800" b="1" i="1" dirty="0">
                <a:latin typeface="Cambria" pitchFamily="18" charset="0"/>
              </a:rPr>
              <a:t>–</a:t>
            </a:r>
            <a:r>
              <a:rPr lang="zh-CN" altLang="en-US" sz="2800" b="1" i="1" dirty="0">
                <a:latin typeface="Cambria" pitchFamily="18" charset="0"/>
              </a:rPr>
              <a:t> </a:t>
            </a:r>
            <a:r>
              <a:rPr lang="en-US" altLang="zh-CN" sz="2800" b="1" i="1" dirty="0">
                <a:latin typeface="Cambria" pitchFamily="18" charset="0"/>
              </a:rPr>
              <a:t>Institutional</a:t>
            </a:r>
            <a:r>
              <a:rPr lang="zh-CN" altLang="en-US" sz="2800" b="1" i="1" dirty="0">
                <a:latin typeface="Cambria" pitchFamily="18" charset="0"/>
              </a:rPr>
              <a:t> </a:t>
            </a:r>
            <a:r>
              <a:rPr lang="en-US" altLang="zh-CN" sz="2800" b="1" i="1" dirty="0">
                <a:latin typeface="Cambria" pitchFamily="18" charset="0"/>
              </a:rPr>
              <a:t>Level</a:t>
            </a:r>
            <a:endParaRPr lang="en-US" sz="2800" b="1" i="1" dirty="0">
              <a:latin typeface="Cambria" pitchFamily="18" charset="0"/>
            </a:endParaRPr>
          </a:p>
        </p:txBody>
      </p:sp>
      <p:sp>
        <p:nvSpPr>
          <p:cNvPr id="27" name="文本框 26">
            <a:extLst>
              <a:ext uri="{FF2B5EF4-FFF2-40B4-BE49-F238E27FC236}">
                <a16:creationId xmlns:a16="http://schemas.microsoft.com/office/drawing/2014/main" xmlns="" id="{E3B56CFE-BA94-9140-9F5A-AA4B508006A1}"/>
              </a:ext>
            </a:extLst>
          </p:cNvPr>
          <p:cNvSpPr txBox="1"/>
          <p:nvPr/>
        </p:nvSpPr>
        <p:spPr>
          <a:xfrm>
            <a:off x="552450" y="2132509"/>
            <a:ext cx="2457872" cy="889154"/>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NSFC and CAS sign the Berlin Declaration on Open Access to Knowledge in the Science and Humanities</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28" name="文本框 27">
            <a:extLst>
              <a:ext uri="{FF2B5EF4-FFF2-40B4-BE49-F238E27FC236}">
                <a16:creationId xmlns:a16="http://schemas.microsoft.com/office/drawing/2014/main" xmlns="" id="{1E958E72-006C-D04C-8DB9-45250826A791}"/>
              </a:ext>
            </a:extLst>
          </p:cNvPr>
          <p:cNvSpPr txBox="1"/>
          <p:nvPr/>
        </p:nvSpPr>
        <p:spPr>
          <a:xfrm>
            <a:off x="3597252" y="2132509"/>
            <a:ext cx="2457872" cy="686022"/>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NSFC issues the Implementation Rules of Open Access Policy for Basic Research Repository</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29" name="文本框 28">
            <a:extLst>
              <a:ext uri="{FF2B5EF4-FFF2-40B4-BE49-F238E27FC236}">
                <a16:creationId xmlns:a16="http://schemas.microsoft.com/office/drawing/2014/main" xmlns="" id="{E7BB43A6-FA5B-2041-B211-A727EE5BB6F6}"/>
              </a:ext>
            </a:extLst>
          </p:cNvPr>
          <p:cNvSpPr txBox="1"/>
          <p:nvPr/>
        </p:nvSpPr>
        <p:spPr>
          <a:xfrm>
            <a:off x="6647049" y="2132509"/>
            <a:ext cx="2457872" cy="686022"/>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19 organizations in China had sign the Open Access 2020 Initiative </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30" name="文本框 29">
            <a:extLst>
              <a:ext uri="{FF2B5EF4-FFF2-40B4-BE49-F238E27FC236}">
                <a16:creationId xmlns:a16="http://schemas.microsoft.com/office/drawing/2014/main" xmlns="" id="{8A892F8E-A54B-E343-AEAF-A2D78A670A98}"/>
              </a:ext>
            </a:extLst>
          </p:cNvPr>
          <p:cNvSpPr txBox="1"/>
          <p:nvPr/>
        </p:nvSpPr>
        <p:spPr>
          <a:xfrm>
            <a:off x="9699712" y="2132509"/>
            <a:ext cx="2419170" cy="482889"/>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the Open Science Promotion Consortium is established</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cxnSp>
        <p:nvCxnSpPr>
          <p:cNvPr id="31" name="直接连接符 948">
            <a:extLst>
              <a:ext uri="{FF2B5EF4-FFF2-40B4-BE49-F238E27FC236}">
                <a16:creationId xmlns:a16="http://schemas.microsoft.com/office/drawing/2014/main" xmlns="" id="{0A2932B7-92F9-1345-BA33-B798675E9006}"/>
              </a:ext>
            </a:extLst>
          </p:cNvPr>
          <p:cNvCxnSpPr/>
          <p:nvPr/>
        </p:nvCxnSpPr>
        <p:spPr>
          <a:xfrm>
            <a:off x="544826" y="1704976"/>
            <a:ext cx="0" cy="165078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直接连接符 968">
            <a:extLst>
              <a:ext uri="{FF2B5EF4-FFF2-40B4-BE49-F238E27FC236}">
                <a16:creationId xmlns:a16="http://schemas.microsoft.com/office/drawing/2014/main" xmlns="" id="{D6E4D5F4-3D7D-5B4C-A565-D459DDACE901}"/>
              </a:ext>
            </a:extLst>
          </p:cNvPr>
          <p:cNvCxnSpPr/>
          <p:nvPr/>
        </p:nvCxnSpPr>
        <p:spPr>
          <a:xfrm>
            <a:off x="3592826" y="1704976"/>
            <a:ext cx="0" cy="165078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直接连接符 973">
            <a:extLst>
              <a:ext uri="{FF2B5EF4-FFF2-40B4-BE49-F238E27FC236}">
                <a16:creationId xmlns:a16="http://schemas.microsoft.com/office/drawing/2014/main" xmlns="" id="{305891D5-8854-A449-8FB4-6A267B99FF0F}"/>
              </a:ext>
            </a:extLst>
          </p:cNvPr>
          <p:cNvCxnSpPr/>
          <p:nvPr/>
        </p:nvCxnSpPr>
        <p:spPr>
          <a:xfrm>
            <a:off x="6640826" y="1704976"/>
            <a:ext cx="0" cy="165078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直接连接符 978">
            <a:extLst>
              <a:ext uri="{FF2B5EF4-FFF2-40B4-BE49-F238E27FC236}">
                <a16:creationId xmlns:a16="http://schemas.microsoft.com/office/drawing/2014/main" xmlns="" id="{C5EC2D23-409F-1F4D-A729-3075F7F560B3}"/>
              </a:ext>
            </a:extLst>
          </p:cNvPr>
          <p:cNvCxnSpPr/>
          <p:nvPr/>
        </p:nvCxnSpPr>
        <p:spPr>
          <a:xfrm>
            <a:off x="9688826" y="1704976"/>
            <a:ext cx="0" cy="165078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矩形: 剪去单角 982">
            <a:extLst>
              <a:ext uri="{FF2B5EF4-FFF2-40B4-BE49-F238E27FC236}">
                <a16:creationId xmlns:a16="http://schemas.microsoft.com/office/drawing/2014/main" xmlns="" id="{ABFC81B3-DE7C-E446-9424-404BE473B39A}"/>
              </a:ext>
            </a:extLst>
          </p:cNvPr>
          <p:cNvSpPr/>
          <p:nvPr/>
        </p:nvSpPr>
        <p:spPr>
          <a:xfrm>
            <a:off x="544826" y="170497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2004</a:t>
            </a:r>
            <a:r>
              <a:rPr lang="en-US" altLang="zh-CN" b="1" dirty="0">
                <a:solidFill>
                  <a:schemeClr val="bg1"/>
                </a:solidFill>
                <a:latin typeface="Arial" panose="020B0604020202020204" pitchFamily="34" charset="0"/>
                <a:ea typeface="微软雅黑" panose="020B0503020204020204" charset="-122"/>
                <a:cs typeface="Arial" panose="020B0604020202020204" pitchFamily="34" charset="0"/>
              </a:rPr>
              <a:t> </a:t>
            </a:r>
          </a:p>
        </p:txBody>
      </p:sp>
      <p:sp>
        <p:nvSpPr>
          <p:cNvPr id="36" name="矩形: 剪去单角 983">
            <a:extLst>
              <a:ext uri="{FF2B5EF4-FFF2-40B4-BE49-F238E27FC236}">
                <a16:creationId xmlns:a16="http://schemas.microsoft.com/office/drawing/2014/main" xmlns="" id="{67D85778-B431-BE45-9762-A9DBC6013DC9}"/>
              </a:ext>
            </a:extLst>
          </p:cNvPr>
          <p:cNvSpPr/>
          <p:nvPr/>
        </p:nvSpPr>
        <p:spPr>
          <a:xfrm>
            <a:off x="3592826" y="170497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2015 </a:t>
            </a:r>
          </a:p>
        </p:txBody>
      </p:sp>
      <p:sp>
        <p:nvSpPr>
          <p:cNvPr id="37" name="矩形: 剪去单角 984">
            <a:extLst>
              <a:ext uri="{FF2B5EF4-FFF2-40B4-BE49-F238E27FC236}">
                <a16:creationId xmlns:a16="http://schemas.microsoft.com/office/drawing/2014/main" xmlns="" id="{F18B95DD-705D-3649-881F-CB56AE8AAB0F}"/>
              </a:ext>
            </a:extLst>
          </p:cNvPr>
          <p:cNvSpPr/>
          <p:nvPr/>
        </p:nvSpPr>
        <p:spPr>
          <a:xfrm>
            <a:off x="6640826" y="170497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2020 </a:t>
            </a:r>
          </a:p>
        </p:txBody>
      </p:sp>
      <p:sp>
        <p:nvSpPr>
          <p:cNvPr id="38" name="矩形: 剪去单角 985">
            <a:extLst>
              <a:ext uri="{FF2B5EF4-FFF2-40B4-BE49-F238E27FC236}">
                <a16:creationId xmlns:a16="http://schemas.microsoft.com/office/drawing/2014/main" xmlns="" id="{84D8A3CB-ED9F-CC44-B8E2-3A7277538413}"/>
              </a:ext>
            </a:extLst>
          </p:cNvPr>
          <p:cNvSpPr/>
          <p:nvPr/>
        </p:nvSpPr>
        <p:spPr>
          <a:xfrm>
            <a:off x="9688826" y="170497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2022</a:t>
            </a:r>
          </a:p>
        </p:txBody>
      </p:sp>
      <p:cxnSp>
        <p:nvCxnSpPr>
          <p:cNvPr id="39" name="直接连接符 953">
            <a:extLst>
              <a:ext uri="{FF2B5EF4-FFF2-40B4-BE49-F238E27FC236}">
                <a16:creationId xmlns:a16="http://schemas.microsoft.com/office/drawing/2014/main" xmlns="" id="{43A92495-5B94-8349-877B-39F35B1CBED4}"/>
              </a:ext>
            </a:extLst>
          </p:cNvPr>
          <p:cNvCxnSpPr/>
          <p:nvPr/>
        </p:nvCxnSpPr>
        <p:spPr>
          <a:xfrm rot="10800000">
            <a:off x="2068826" y="3489970"/>
            <a:ext cx="0" cy="208131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矩形: 剪去单角 987">
            <a:extLst>
              <a:ext uri="{FF2B5EF4-FFF2-40B4-BE49-F238E27FC236}">
                <a16:creationId xmlns:a16="http://schemas.microsoft.com/office/drawing/2014/main" xmlns="" id="{CD3C863F-265C-124A-B747-8E822F282181}"/>
              </a:ext>
            </a:extLst>
          </p:cNvPr>
          <p:cNvSpPr/>
          <p:nvPr/>
        </p:nvSpPr>
        <p:spPr>
          <a:xfrm>
            <a:off x="2068825" y="521885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2014</a:t>
            </a:r>
          </a:p>
        </p:txBody>
      </p:sp>
      <p:sp>
        <p:nvSpPr>
          <p:cNvPr id="41" name="矩形: 剪去单角 989">
            <a:extLst>
              <a:ext uri="{FF2B5EF4-FFF2-40B4-BE49-F238E27FC236}">
                <a16:creationId xmlns:a16="http://schemas.microsoft.com/office/drawing/2014/main" xmlns="" id="{FB407176-05B5-E149-B027-B18E6533EB8E}"/>
              </a:ext>
            </a:extLst>
          </p:cNvPr>
          <p:cNvSpPr/>
          <p:nvPr/>
        </p:nvSpPr>
        <p:spPr>
          <a:xfrm>
            <a:off x="5116825" y="521885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2019</a:t>
            </a:r>
          </a:p>
        </p:txBody>
      </p:sp>
      <p:cxnSp>
        <p:nvCxnSpPr>
          <p:cNvPr id="42" name="直接连接符 963">
            <a:extLst>
              <a:ext uri="{FF2B5EF4-FFF2-40B4-BE49-F238E27FC236}">
                <a16:creationId xmlns:a16="http://schemas.microsoft.com/office/drawing/2014/main" xmlns="" id="{EABE7220-948C-BA4E-AD7E-C50F0076DD1C}"/>
              </a:ext>
            </a:extLst>
          </p:cNvPr>
          <p:cNvCxnSpPr/>
          <p:nvPr/>
        </p:nvCxnSpPr>
        <p:spPr>
          <a:xfrm rot="10800000">
            <a:off x="8164826" y="3489969"/>
            <a:ext cx="0" cy="208131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43" name="矩形: 剪去单角 990">
            <a:extLst>
              <a:ext uri="{FF2B5EF4-FFF2-40B4-BE49-F238E27FC236}">
                <a16:creationId xmlns:a16="http://schemas.microsoft.com/office/drawing/2014/main" xmlns="" id="{BC8601ED-A9C4-714A-ABA8-170462FB3D8A}"/>
              </a:ext>
            </a:extLst>
          </p:cNvPr>
          <p:cNvSpPr/>
          <p:nvPr/>
        </p:nvSpPr>
        <p:spPr>
          <a:xfrm>
            <a:off x="8164825" y="5218855"/>
            <a:ext cx="1160149" cy="352425"/>
          </a:xfrm>
          <a:prstGeom prst="snip1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bIns="72000" rtlCol="0" anchor="ctr"/>
          <a:lstStyle/>
          <a:p>
            <a:pPr algn="ctr">
              <a:lnSpc>
                <a:spcPct val="110000"/>
              </a:lnSpc>
              <a:tabLst>
                <a:tab pos="457200" algn="l"/>
              </a:tabLst>
            </a:pPr>
            <a:r>
              <a:rPr lang="en-US" altLang="zh-CN" sz="2000" b="1" dirty="0">
                <a:solidFill>
                  <a:schemeClr val="bg1"/>
                </a:solidFill>
                <a:latin typeface="Arial" panose="020B0604020202020204" pitchFamily="34" charset="0"/>
                <a:ea typeface="微软雅黑" panose="020B0503020204020204" charset="-122"/>
                <a:cs typeface="Arial" panose="020B0604020202020204" pitchFamily="34" charset="0"/>
              </a:rPr>
              <a:t>2021</a:t>
            </a:r>
          </a:p>
        </p:txBody>
      </p:sp>
      <p:sp>
        <p:nvSpPr>
          <p:cNvPr id="44" name="文本框 43">
            <a:extLst>
              <a:ext uri="{FF2B5EF4-FFF2-40B4-BE49-F238E27FC236}">
                <a16:creationId xmlns:a16="http://schemas.microsoft.com/office/drawing/2014/main" xmlns="" id="{2E7B16BD-EC52-C14D-92DF-C64C7AD594A7}"/>
              </a:ext>
            </a:extLst>
          </p:cNvPr>
          <p:cNvSpPr txBox="1"/>
          <p:nvPr/>
        </p:nvSpPr>
        <p:spPr>
          <a:xfrm>
            <a:off x="5124716" y="3698932"/>
            <a:ext cx="2773017" cy="1498552"/>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Chinese Academy of Agricultural Sciences :"Statement of Implementing an Open Access Policy for Papers Published in Public Funded Research Projects" "Measures for Agricultural Science Data Management and Open Sharing "</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45" name="文本框 44">
            <a:extLst>
              <a:ext uri="{FF2B5EF4-FFF2-40B4-BE49-F238E27FC236}">
                <a16:creationId xmlns:a16="http://schemas.microsoft.com/office/drawing/2014/main" xmlns="" id="{3E1F315F-FFAF-D343-BC43-FEC9589FFB9B}"/>
              </a:ext>
            </a:extLst>
          </p:cNvPr>
          <p:cNvSpPr txBox="1"/>
          <p:nvPr/>
        </p:nvSpPr>
        <p:spPr>
          <a:xfrm>
            <a:off x="2078510" y="3698932"/>
            <a:ext cx="2773017" cy="1092287"/>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China's open sharing policy is ushered in by the statements of CAS and NSFC on Open Access to Papers Published by Publicly Funded Research Projects</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46" name="文本框 45">
            <a:extLst>
              <a:ext uri="{FF2B5EF4-FFF2-40B4-BE49-F238E27FC236}">
                <a16:creationId xmlns:a16="http://schemas.microsoft.com/office/drawing/2014/main" xmlns="" id="{33D47DC8-A52D-FD4C-9347-38E529B7FBCF}"/>
              </a:ext>
            </a:extLst>
          </p:cNvPr>
          <p:cNvSpPr txBox="1"/>
          <p:nvPr/>
        </p:nvSpPr>
        <p:spPr>
          <a:xfrm>
            <a:off x="8179997" y="3698932"/>
            <a:ext cx="2773017" cy="1295419"/>
          </a:xfrm>
          <a:prstGeom prst="rect">
            <a:avLst/>
          </a:prstGeom>
          <a:noFill/>
        </p:spPr>
        <p:txBody>
          <a:bodyPr wrap="square">
            <a:spAutoFit/>
          </a:bodyPr>
          <a:lstStyle/>
          <a:p>
            <a:pPr>
              <a:lnSpc>
                <a:spcPct val="110000"/>
              </a:lnSpc>
              <a:tabLst>
                <a:tab pos="457200" algn="l"/>
              </a:tabLst>
            </a:pPr>
            <a:r>
              <a:rPr lang="en-US"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rPr>
              <a:t>Tsinghua University launches the "Open Science Support Program" with the aim of accelerating the widespread dissemination of scientific knowledge created by universities and research institutes</a:t>
            </a:r>
            <a:endParaRPr lang="zh-CN" altLang="zh-CN" sz="12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cxnSp>
        <p:nvCxnSpPr>
          <p:cNvPr id="47" name="直接箭头连接符 790">
            <a:extLst>
              <a:ext uri="{FF2B5EF4-FFF2-40B4-BE49-F238E27FC236}">
                <a16:creationId xmlns:a16="http://schemas.microsoft.com/office/drawing/2014/main" xmlns="" id="{0AD114CD-AC23-294F-8CC8-0CBC546FA525}"/>
              </a:ext>
            </a:extLst>
          </p:cNvPr>
          <p:cNvCxnSpPr/>
          <p:nvPr/>
        </p:nvCxnSpPr>
        <p:spPr>
          <a:xfrm>
            <a:off x="544826" y="3364218"/>
            <a:ext cx="11182350" cy="0"/>
          </a:xfrm>
          <a:prstGeom prst="straightConnector1">
            <a:avLst/>
          </a:prstGeom>
          <a:ln>
            <a:solidFill>
              <a:schemeClr val="accent2"/>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直接连接符 963">
            <a:extLst>
              <a:ext uri="{FF2B5EF4-FFF2-40B4-BE49-F238E27FC236}">
                <a16:creationId xmlns:a16="http://schemas.microsoft.com/office/drawing/2014/main" xmlns="" id="{81475F87-FE84-5048-A6D0-B320F552A56E}"/>
              </a:ext>
            </a:extLst>
          </p:cNvPr>
          <p:cNvCxnSpPr/>
          <p:nvPr/>
        </p:nvCxnSpPr>
        <p:spPr>
          <a:xfrm rot="10800000">
            <a:off x="5116825" y="3489970"/>
            <a:ext cx="0" cy="2081310"/>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78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89F780ED-6F66-D84F-AFF3-4A7785A996CE}"/>
              </a:ext>
            </a:extLst>
          </p:cNvPr>
          <p:cNvSpPr/>
          <p:nvPr/>
        </p:nvSpPr>
        <p:spPr>
          <a:xfrm>
            <a:off x="424190" y="26806"/>
            <a:ext cx="9001164" cy="954107"/>
          </a:xfrm>
          <a:prstGeom prst="rect">
            <a:avLst/>
          </a:prstGeom>
        </p:spPr>
        <p:txBody>
          <a:bodyPr wrap="square">
            <a:spAutoFit/>
          </a:bodyPr>
          <a:lstStyle/>
          <a:p>
            <a:pPr marL="342891" indent="-342891"/>
            <a:r>
              <a:rPr lang="en-US" sz="2800" b="1" dirty="0">
                <a:latin typeface="Cambria" pitchFamily="18" charset="0"/>
              </a:rPr>
              <a:t>Current Landscape of Open Access in China</a:t>
            </a:r>
          </a:p>
          <a:p>
            <a:pPr marL="342891" indent="-342891"/>
            <a:r>
              <a:rPr lang="en-US" altLang="zh-CN" sz="2800" b="1" i="1" dirty="0">
                <a:latin typeface="Cambria" pitchFamily="18" charset="0"/>
              </a:rPr>
              <a:t>Open</a:t>
            </a:r>
            <a:r>
              <a:rPr lang="zh-CN" altLang="en-US" sz="2800" b="1" i="1" dirty="0">
                <a:latin typeface="Cambria" pitchFamily="18" charset="0"/>
              </a:rPr>
              <a:t> </a:t>
            </a:r>
            <a:r>
              <a:rPr lang="en-US" altLang="zh-CN" sz="2800" b="1" i="1" dirty="0">
                <a:latin typeface="Cambria" pitchFamily="18" charset="0"/>
              </a:rPr>
              <a:t>Access</a:t>
            </a:r>
            <a:r>
              <a:rPr lang="zh-CN" altLang="en-US" sz="2800" b="1" i="1" dirty="0">
                <a:latin typeface="Cambria" pitchFamily="18" charset="0"/>
              </a:rPr>
              <a:t> </a:t>
            </a:r>
            <a:r>
              <a:rPr lang="en-US" altLang="zh-CN" sz="2800" b="1" i="1" dirty="0">
                <a:latin typeface="Cambria" pitchFamily="18" charset="0"/>
              </a:rPr>
              <a:t>Papers</a:t>
            </a:r>
            <a:endParaRPr lang="en-US" sz="2800" b="1" i="1" dirty="0">
              <a:latin typeface="Cambria" pitchFamily="18" charset="0"/>
            </a:endParaRPr>
          </a:p>
        </p:txBody>
      </p:sp>
      <p:grpSp>
        <p:nvGrpSpPr>
          <p:cNvPr id="8" name="组合 7">
            <a:extLst>
              <a:ext uri="{FF2B5EF4-FFF2-40B4-BE49-F238E27FC236}">
                <a16:creationId xmlns:a16="http://schemas.microsoft.com/office/drawing/2014/main" xmlns="" id="{168BAAA9-C04F-1D41-BD35-8AD8DD0F6045}"/>
              </a:ext>
            </a:extLst>
          </p:cNvPr>
          <p:cNvGrpSpPr/>
          <p:nvPr/>
        </p:nvGrpSpPr>
        <p:grpSpPr>
          <a:xfrm>
            <a:off x="528789" y="1343026"/>
            <a:ext cx="5493711" cy="1275531"/>
            <a:chOff x="528789" y="1343026"/>
            <a:chExt cx="5493711" cy="1275531"/>
          </a:xfrm>
        </p:grpSpPr>
        <p:sp>
          <p:nvSpPr>
            <p:cNvPr id="17" name="矩形 16">
              <a:extLst>
                <a:ext uri="{FF2B5EF4-FFF2-40B4-BE49-F238E27FC236}">
                  <a16:creationId xmlns:a16="http://schemas.microsoft.com/office/drawing/2014/main" xmlns="" id="{7F04E1EF-61BE-0247-9D38-AE62BDE44888}"/>
                </a:ext>
              </a:extLst>
            </p:cNvPr>
            <p:cNvSpPr/>
            <p:nvPr/>
          </p:nvSpPr>
          <p:spPr>
            <a:xfrm>
              <a:off x="528789" y="1343026"/>
              <a:ext cx="5493711" cy="40976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ct val="0"/>
                </a:spcBef>
                <a:spcAft>
                  <a:spcPct val="0"/>
                </a:spcAft>
                <a:defRPr/>
              </a:pPr>
              <a:r>
                <a:rPr lang="en-US" altLang="zh-CN" sz="1600" b="1" dirty="0">
                  <a:solidFill>
                    <a:schemeClr val="tx1"/>
                  </a:solidFill>
                  <a:latin typeface="Cambria" panose="02040503050406030204" pitchFamily="18" charset="0"/>
                  <a:ea typeface="微软雅黑" panose="020B0503020204020204" charset="-122"/>
                  <a:cs typeface="Times New Roman" panose="02020603050405020304" pitchFamily="18" charset="0"/>
                </a:rPr>
                <a:t>Number of papers from China:</a:t>
              </a:r>
            </a:p>
          </p:txBody>
        </p:sp>
        <p:sp>
          <p:nvSpPr>
            <p:cNvPr id="10" name="文本框 10">
              <a:extLst>
                <a:ext uri="{FF2B5EF4-FFF2-40B4-BE49-F238E27FC236}">
                  <a16:creationId xmlns:a16="http://schemas.microsoft.com/office/drawing/2014/main" xmlns="" id="{AEA1E82C-E2AC-9540-A68D-561241FB8A5D}"/>
                </a:ext>
              </a:extLst>
            </p:cNvPr>
            <p:cNvSpPr txBox="1">
              <a:spLocks noChangeArrowheads="1"/>
            </p:cNvSpPr>
            <p:nvPr/>
          </p:nvSpPr>
          <p:spPr bwMode="auto">
            <a:xfrm>
              <a:off x="619849" y="2341558"/>
              <a:ext cx="5277671" cy="276999"/>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200" dirty="0">
                  <a:latin typeface="Cambria" panose="02040503050406030204" pitchFamily="18" charset="0"/>
                  <a:ea typeface="微软雅黑" panose="020B0503020204020204" charset="-122"/>
                  <a:cs typeface="Arial" panose="020B0604020202020204" pitchFamily="34" charset="0"/>
                </a:rPr>
                <a:t>( Average annual growth rate </a:t>
              </a:r>
              <a:r>
                <a:rPr lang="en-US" altLang="zh-CN" sz="1200" b="1" dirty="0">
                  <a:latin typeface="Cambria" panose="02040503050406030204" pitchFamily="18" charset="0"/>
                  <a:ea typeface="微软雅黑" panose="020B0503020204020204" charset="-122"/>
                  <a:cs typeface="Arial" panose="020B0604020202020204" pitchFamily="34" charset="0"/>
                </a:rPr>
                <a:t>14.7%)</a:t>
              </a:r>
              <a:endParaRPr lang="en-US" altLang="zh-CN" sz="1200" dirty="0">
                <a:latin typeface="Cambria" panose="02040503050406030204" pitchFamily="18" charset="0"/>
                <a:ea typeface="微软雅黑" panose="020B0503020204020204" charset="-122"/>
                <a:cs typeface="Arial" panose="020B0604020202020204" pitchFamily="34" charset="0"/>
              </a:endParaRPr>
            </a:p>
          </p:txBody>
        </p:sp>
        <p:sp>
          <p:nvSpPr>
            <p:cNvPr id="11" name="平行四边形 10">
              <a:extLst>
                <a:ext uri="{FF2B5EF4-FFF2-40B4-BE49-F238E27FC236}">
                  <a16:creationId xmlns:a16="http://schemas.microsoft.com/office/drawing/2014/main" xmlns="" id="{51273A5B-D95C-514B-A388-C9FACDFCC446}"/>
                </a:ext>
              </a:extLst>
            </p:cNvPr>
            <p:cNvSpPr/>
            <p:nvPr/>
          </p:nvSpPr>
          <p:spPr>
            <a:xfrm>
              <a:off x="3540366" y="1899062"/>
              <a:ext cx="2239329" cy="428625"/>
            </a:xfrm>
            <a:prstGeom prst="parallelogram">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平行四边形 11">
              <a:extLst>
                <a:ext uri="{FF2B5EF4-FFF2-40B4-BE49-F238E27FC236}">
                  <a16:creationId xmlns:a16="http://schemas.microsoft.com/office/drawing/2014/main" xmlns="" id="{EE939C0E-CFE1-1E45-BCDD-25CEFDC46CC0}"/>
                </a:ext>
              </a:extLst>
            </p:cNvPr>
            <p:cNvSpPr/>
            <p:nvPr/>
          </p:nvSpPr>
          <p:spPr>
            <a:xfrm>
              <a:off x="684846" y="1899062"/>
              <a:ext cx="2239329" cy="428625"/>
            </a:xfrm>
            <a:prstGeom prst="parallelogram">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3" name="文本框 10">
              <a:extLst>
                <a:ext uri="{FF2B5EF4-FFF2-40B4-BE49-F238E27FC236}">
                  <a16:creationId xmlns:a16="http://schemas.microsoft.com/office/drawing/2014/main" xmlns="" id="{FF03DFB0-961D-CE42-8003-E130F0D53CDE}"/>
                </a:ext>
              </a:extLst>
            </p:cNvPr>
            <p:cNvSpPr txBox="1">
              <a:spLocks noChangeArrowheads="1"/>
            </p:cNvSpPr>
            <p:nvPr/>
          </p:nvSpPr>
          <p:spPr bwMode="auto">
            <a:xfrm>
              <a:off x="3880958" y="1928708"/>
              <a:ext cx="1876292" cy="338554"/>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ea typeface="微软雅黑" panose="020B0503020204020204" charset="-122"/>
                  <a:cs typeface="Arial" panose="020B0604020202020204" pitchFamily="34" charset="0"/>
                </a:rPr>
                <a:t>630906 </a:t>
              </a:r>
              <a:r>
                <a:rPr lang="en-US" altLang="zh-CN" sz="1400" dirty="0">
                  <a:ea typeface="微软雅黑" panose="020B0503020204020204" charset="-122"/>
                  <a:cs typeface="Arial" panose="020B0604020202020204" pitchFamily="34" charset="0"/>
                </a:rPr>
                <a:t>(2021)</a:t>
              </a:r>
            </a:p>
          </p:txBody>
        </p:sp>
        <p:sp>
          <p:nvSpPr>
            <p:cNvPr id="14" name="文本框 10">
              <a:extLst>
                <a:ext uri="{FF2B5EF4-FFF2-40B4-BE49-F238E27FC236}">
                  <a16:creationId xmlns:a16="http://schemas.microsoft.com/office/drawing/2014/main" xmlns="" id="{5744AF30-740F-604A-B323-4D4647D911D1}"/>
                </a:ext>
              </a:extLst>
            </p:cNvPr>
            <p:cNvSpPr txBox="1">
              <a:spLocks noChangeArrowheads="1"/>
            </p:cNvSpPr>
            <p:nvPr/>
          </p:nvSpPr>
          <p:spPr bwMode="auto">
            <a:xfrm>
              <a:off x="912268" y="1913319"/>
              <a:ext cx="1876292" cy="369332"/>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ea typeface="微软雅黑" panose="020B0503020204020204" charset="-122"/>
                  <a:cs typeface="Arial" panose="020B0604020202020204" pitchFamily="34" charset="0"/>
                </a:rPr>
                <a:t>159640</a:t>
              </a:r>
              <a:r>
                <a:rPr lang="en-US" altLang="zh-CN" b="1" dirty="0">
                  <a:ea typeface="微软雅黑" panose="020B0503020204020204" charset="-122"/>
                  <a:cs typeface="Arial" panose="020B0604020202020204" pitchFamily="34" charset="0"/>
                </a:rPr>
                <a:t> </a:t>
              </a:r>
              <a:r>
                <a:rPr lang="en-US" altLang="zh-CN" sz="1400" dirty="0">
                  <a:ea typeface="微软雅黑" panose="020B0503020204020204" charset="-122"/>
                  <a:cs typeface="Arial" panose="020B0604020202020204" pitchFamily="34" charset="0"/>
                </a:rPr>
                <a:t>(2011)</a:t>
              </a:r>
            </a:p>
          </p:txBody>
        </p:sp>
        <p:sp>
          <p:nvSpPr>
            <p:cNvPr id="15" name="右箭头 29">
              <a:extLst>
                <a:ext uri="{FF2B5EF4-FFF2-40B4-BE49-F238E27FC236}">
                  <a16:creationId xmlns:a16="http://schemas.microsoft.com/office/drawing/2014/main" xmlns="" id="{9886F5A8-599B-4841-85AA-A4C267A46410}"/>
                </a:ext>
              </a:extLst>
            </p:cNvPr>
            <p:cNvSpPr/>
            <p:nvPr/>
          </p:nvSpPr>
          <p:spPr bwMode="auto">
            <a:xfrm>
              <a:off x="3074918" y="1991165"/>
              <a:ext cx="351148" cy="244418"/>
            </a:xfrm>
            <a:prstGeom prst="rightArrow">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a:extLst>
              <a:ext uri="{FF2B5EF4-FFF2-40B4-BE49-F238E27FC236}">
                <a16:creationId xmlns:a16="http://schemas.microsoft.com/office/drawing/2014/main" xmlns="" id="{A518A0C3-D5AA-484A-A062-C46BDAB7F362}"/>
              </a:ext>
            </a:extLst>
          </p:cNvPr>
          <p:cNvGrpSpPr/>
          <p:nvPr/>
        </p:nvGrpSpPr>
        <p:grpSpPr>
          <a:xfrm>
            <a:off x="528790" y="2900157"/>
            <a:ext cx="5493711" cy="1275532"/>
            <a:chOff x="528790" y="2900157"/>
            <a:chExt cx="5493711" cy="1275532"/>
          </a:xfrm>
        </p:grpSpPr>
        <p:sp>
          <p:nvSpPr>
            <p:cNvPr id="27" name="矩形 26">
              <a:extLst>
                <a:ext uri="{FF2B5EF4-FFF2-40B4-BE49-F238E27FC236}">
                  <a16:creationId xmlns:a16="http://schemas.microsoft.com/office/drawing/2014/main" xmlns="" id="{86CBA5E8-321F-CD45-8D50-1AC05D87DE00}"/>
                </a:ext>
              </a:extLst>
            </p:cNvPr>
            <p:cNvSpPr/>
            <p:nvPr/>
          </p:nvSpPr>
          <p:spPr>
            <a:xfrm>
              <a:off x="528790" y="2900157"/>
              <a:ext cx="5493711" cy="40976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defRPr/>
              </a:pPr>
              <a:r>
                <a:rPr lang="en-US" altLang="zh-CN" sz="1600" b="1" dirty="0">
                  <a:solidFill>
                    <a:schemeClr val="tx1"/>
                  </a:solidFill>
                  <a:latin typeface="Cambria" panose="02040503050406030204" pitchFamily="18" charset="0"/>
                  <a:ea typeface="微软雅黑" panose="020B0503020204020204" charset="-122"/>
                  <a:cs typeface="Arial" panose="020B0604020202020204" pitchFamily="34" charset="0"/>
                </a:rPr>
                <a:t>Number of OA papers:</a:t>
              </a:r>
            </a:p>
          </p:txBody>
        </p:sp>
        <p:sp>
          <p:nvSpPr>
            <p:cNvPr id="20" name="文本框 10">
              <a:extLst>
                <a:ext uri="{FF2B5EF4-FFF2-40B4-BE49-F238E27FC236}">
                  <a16:creationId xmlns:a16="http://schemas.microsoft.com/office/drawing/2014/main" xmlns="" id="{10C06158-8CCB-B64B-A481-BD5A3CC95428}"/>
                </a:ext>
              </a:extLst>
            </p:cNvPr>
            <p:cNvSpPr txBox="1">
              <a:spLocks noChangeArrowheads="1"/>
            </p:cNvSpPr>
            <p:nvPr/>
          </p:nvSpPr>
          <p:spPr bwMode="auto">
            <a:xfrm>
              <a:off x="619849" y="3898690"/>
              <a:ext cx="5277671" cy="276999"/>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200" dirty="0">
                  <a:latin typeface="Cambria" panose="02040503050406030204" pitchFamily="18" charset="0"/>
                  <a:ea typeface="微软雅黑" panose="020B0503020204020204" charset="-122"/>
                  <a:cs typeface="Arial" panose="020B0604020202020204" pitchFamily="34" charset="0"/>
                </a:rPr>
                <a:t>( Average annual growth rate </a:t>
              </a:r>
              <a:r>
                <a:rPr lang="en-US" altLang="zh-CN" sz="1200" b="1" dirty="0">
                  <a:latin typeface="Cambria" panose="02040503050406030204" pitchFamily="18" charset="0"/>
                  <a:ea typeface="微软雅黑" panose="020B0503020204020204" charset="-122"/>
                  <a:cs typeface="Arial" panose="020B0604020202020204" pitchFamily="34" charset="0"/>
                </a:rPr>
                <a:t>25.2%)</a:t>
              </a:r>
            </a:p>
          </p:txBody>
        </p:sp>
        <p:sp>
          <p:nvSpPr>
            <p:cNvPr id="21" name="平行四边形 20">
              <a:extLst>
                <a:ext uri="{FF2B5EF4-FFF2-40B4-BE49-F238E27FC236}">
                  <a16:creationId xmlns:a16="http://schemas.microsoft.com/office/drawing/2014/main" xmlns="" id="{9A49A00B-D87F-EB4A-A26D-3AFAA47571E7}"/>
                </a:ext>
              </a:extLst>
            </p:cNvPr>
            <p:cNvSpPr/>
            <p:nvPr/>
          </p:nvSpPr>
          <p:spPr>
            <a:xfrm>
              <a:off x="3540366" y="3456194"/>
              <a:ext cx="2239329" cy="428625"/>
            </a:xfrm>
            <a:prstGeom prst="parallelogram">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00B0F0"/>
                </a:solidFill>
                <a:latin typeface="Arial" panose="020B0604020202020204" pitchFamily="34" charset="0"/>
                <a:ea typeface="微软雅黑" panose="020B0503020204020204" charset="-122"/>
                <a:cs typeface="Arial" panose="020B0604020202020204" pitchFamily="34" charset="0"/>
              </a:endParaRPr>
            </a:p>
          </p:txBody>
        </p:sp>
        <p:sp>
          <p:nvSpPr>
            <p:cNvPr id="22" name="平行四边形 21">
              <a:extLst>
                <a:ext uri="{FF2B5EF4-FFF2-40B4-BE49-F238E27FC236}">
                  <a16:creationId xmlns:a16="http://schemas.microsoft.com/office/drawing/2014/main" xmlns="" id="{C0DF71D2-811B-F14B-BAB8-19456506FE1F}"/>
                </a:ext>
              </a:extLst>
            </p:cNvPr>
            <p:cNvSpPr/>
            <p:nvPr/>
          </p:nvSpPr>
          <p:spPr>
            <a:xfrm>
              <a:off x="684846" y="3456194"/>
              <a:ext cx="2239329" cy="428625"/>
            </a:xfrm>
            <a:prstGeom prst="parallelogram">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00B0F0"/>
                </a:solidFill>
                <a:latin typeface="Arial" panose="020B0604020202020204" pitchFamily="34" charset="0"/>
                <a:ea typeface="微软雅黑" panose="020B0503020204020204" charset="-122"/>
                <a:cs typeface="Arial" panose="020B0604020202020204" pitchFamily="34" charset="0"/>
              </a:endParaRPr>
            </a:p>
          </p:txBody>
        </p:sp>
        <p:sp>
          <p:nvSpPr>
            <p:cNvPr id="23" name="文本框 10">
              <a:extLst>
                <a:ext uri="{FF2B5EF4-FFF2-40B4-BE49-F238E27FC236}">
                  <a16:creationId xmlns:a16="http://schemas.microsoft.com/office/drawing/2014/main" xmlns="" id="{1E4C8AC7-7CCC-2B40-A4FA-DD177E21676F}"/>
                </a:ext>
              </a:extLst>
            </p:cNvPr>
            <p:cNvSpPr txBox="1">
              <a:spLocks noChangeArrowheads="1"/>
            </p:cNvSpPr>
            <p:nvPr/>
          </p:nvSpPr>
          <p:spPr bwMode="auto">
            <a:xfrm>
              <a:off x="3805220" y="3499454"/>
              <a:ext cx="1783972" cy="338554"/>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ea typeface="微软雅黑" panose="020B0503020204020204" charset="-122"/>
                  <a:cs typeface="Arial" panose="020B0604020202020204" pitchFamily="34" charset="0"/>
                </a:rPr>
                <a:t>238771</a:t>
              </a:r>
              <a:r>
                <a:rPr lang="zh-CN" altLang="en-US" sz="1600" b="1" dirty="0">
                  <a:ea typeface="微软雅黑" panose="020B0503020204020204" charset="-122"/>
                  <a:cs typeface="Arial" panose="020B0604020202020204" pitchFamily="34" charset="0"/>
                </a:rPr>
                <a:t> </a:t>
              </a:r>
              <a:r>
                <a:rPr lang="en-US" altLang="zh-CN" sz="1600" dirty="0">
                  <a:ea typeface="微软雅黑" panose="020B0503020204020204" charset="-122"/>
                  <a:cs typeface="Arial" panose="020B0604020202020204" pitchFamily="34" charset="0"/>
                </a:rPr>
                <a:t>(2021 )                                            </a:t>
              </a:r>
            </a:p>
          </p:txBody>
        </p:sp>
        <p:sp>
          <p:nvSpPr>
            <p:cNvPr id="24" name="文本框 10">
              <a:extLst>
                <a:ext uri="{FF2B5EF4-FFF2-40B4-BE49-F238E27FC236}">
                  <a16:creationId xmlns:a16="http://schemas.microsoft.com/office/drawing/2014/main" xmlns="" id="{E5CBE109-3B3F-9148-A47E-FB04180110F3}"/>
                </a:ext>
              </a:extLst>
            </p:cNvPr>
            <p:cNvSpPr txBox="1">
              <a:spLocks noChangeArrowheads="1"/>
            </p:cNvSpPr>
            <p:nvPr/>
          </p:nvSpPr>
          <p:spPr bwMode="auto">
            <a:xfrm>
              <a:off x="949700" y="3514843"/>
              <a:ext cx="1783972" cy="338554"/>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ea typeface="微软雅黑" panose="020B0503020204020204" charset="-122"/>
                  <a:cs typeface="Arial" panose="020B0604020202020204" pitchFamily="34" charset="0"/>
                </a:rPr>
                <a:t>25235</a:t>
              </a:r>
              <a:r>
                <a:rPr lang="zh-CN" altLang="en-US" sz="1600" b="1" dirty="0">
                  <a:ea typeface="微软雅黑" panose="020B0503020204020204" charset="-122"/>
                  <a:cs typeface="Arial" panose="020B0604020202020204" pitchFamily="34" charset="0"/>
                </a:rPr>
                <a:t> </a:t>
              </a:r>
              <a:r>
                <a:rPr lang="en-US" altLang="zh-CN" sz="1600" dirty="0">
                  <a:ea typeface="微软雅黑" panose="020B0503020204020204" charset="-122"/>
                  <a:cs typeface="Arial" panose="020B0604020202020204" pitchFamily="34" charset="0"/>
                </a:rPr>
                <a:t>(2011)</a:t>
              </a:r>
            </a:p>
          </p:txBody>
        </p:sp>
        <p:sp>
          <p:nvSpPr>
            <p:cNvPr id="25" name="右箭头 29">
              <a:extLst>
                <a:ext uri="{FF2B5EF4-FFF2-40B4-BE49-F238E27FC236}">
                  <a16:creationId xmlns:a16="http://schemas.microsoft.com/office/drawing/2014/main" xmlns="" id="{EECCF3D1-C23E-3647-A150-24976A6B6DD7}"/>
                </a:ext>
              </a:extLst>
            </p:cNvPr>
            <p:cNvSpPr/>
            <p:nvPr/>
          </p:nvSpPr>
          <p:spPr bwMode="auto">
            <a:xfrm>
              <a:off x="3074918" y="3548297"/>
              <a:ext cx="351148" cy="244418"/>
            </a:xfrm>
            <a:prstGeom prst="rightArrow">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00B0F0"/>
                </a:solidFill>
                <a:latin typeface="Arial" panose="020B0604020202020204" pitchFamily="34" charset="0"/>
                <a:ea typeface="微软雅黑" panose="020B0503020204020204" charset="-122"/>
                <a:cs typeface="Arial" panose="020B0604020202020204" pitchFamily="34" charset="0"/>
              </a:endParaRPr>
            </a:p>
          </p:txBody>
        </p:sp>
      </p:grpSp>
      <p:grpSp>
        <p:nvGrpSpPr>
          <p:cNvPr id="28" name="组合 27">
            <a:extLst>
              <a:ext uri="{FF2B5EF4-FFF2-40B4-BE49-F238E27FC236}">
                <a16:creationId xmlns:a16="http://schemas.microsoft.com/office/drawing/2014/main" xmlns="" id="{36E6CE4F-BD7E-9440-9630-523AA745E624}"/>
              </a:ext>
            </a:extLst>
          </p:cNvPr>
          <p:cNvGrpSpPr/>
          <p:nvPr/>
        </p:nvGrpSpPr>
        <p:grpSpPr>
          <a:xfrm>
            <a:off x="572340" y="4388700"/>
            <a:ext cx="5493713" cy="1422812"/>
            <a:chOff x="528790" y="4457289"/>
            <a:chExt cx="5493713" cy="1422812"/>
          </a:xfrm>
        </p:grpSpPr>
        <p:grpSp>
          <p:nvGrpSpPr>
            <p:cNvPr id="29" name="组合 28">
              <a:extLst>
                <a:ext uri="{FF2B5EF4-FFF2-40B4-BE49-F238E27FC236}">
                  <a16:creationId xmlns:a16="http://schemas.microsoft.com/office/drawing/2014/main" xmlns="" id="{9ECB95E5-BC0D-304A-A361-E85DABB58F1C}"/>
                </a:ext>
              </a:extLst>
            </p:cNvPr>
            <p:cNvGrpSpPr/>
            <p:nvPr/>
          </p:nvGrpSpPr>
          <p:grpSpPr>
            <a:xfrm>
              <a:off x="528790" y="4457289"/>
              <a:ext cx="5493713" cy="1422812"/>
              <a:chOff x="528790" y="4457289"/>
              <a:chExt cx="5493713" cy="1422812"/>
            </a:xfrm>
          </p:grpSpPr>
          <p:sp>
            <p:nvSpPr>
              <p:cNvPr id="36" name="矩形 16">
                <a:extLst>
                  <a:ext uri="{FF2B5EF4-FFF2-40B4-BE49-F238E27FC236}">
                    <a16:creationId xmlns:a16="http://schemas.microsoft.com/office/drawing/2014/main" xmlns="" id="{EF892BD7-C4E6-1C45-BC73-3503B73DFDFC}"/>
                  </a:ext>
                </a:extLst>
              </p:cNvPr>
              <p:cNvSpPr/>
              <p:nvPr/>
            </p:nvSpPr>
            <p:spPr>
              <a:xfrm>
                <a:off x="528790" y="4457289"/>
                <a:ext cx="5493713" cy="1422812"/>
              </a:xfrm>
              <a:prstGeom prst="rect">
                <a:avLst/>
              </a:prstGeom>
              <a:noFill/>
              <a:ln w="12700" cap="flat" cmpd="sng" algn="ctr">
                <a:noFill/>
                <a:prstDash val="solid"/>
                <a:miter lim="800000"/>
              </a:ln>
              <a:effectLst>
                <a:innerShdw blurRad="342900">
                  <a:sysClr val="window" lastClr="FFFFFF"/>
                </a:innerShdw>
              </a:effectLst>
            </p:spPr>
            <p:txBody>
              <a:bodyPr rot="0" spcFirstLastPara="0" vertOverflow="overflow" horzOverflow="overflow" vert="horz" wrap="square" lIns="180000" tIns="144000" rIns="3780000" bIns="45720" numCol="1" spcCol="0" rtlCol="0" fromWordArt="0" anchor="ctr" anchorCtr="0" forceAA="0" compatLnSpc="1">
                <a:noAutofit/>
              </a:bodyPr>
              <a:lstStyle/>
              <a:p>
                <a:pPr defTabSz="914400" fontAlgn="base">
                  <a:spcAft>
                    <a:spcPct val="0"/>
                  </a:spcAft>
                </a:pPr>
                <a:endParaRPr lang="en-US" altLang="zh-CN" sz="1400" dirty="0">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37" name="矩形 36">
                <a:extLst>
                  <a:ext uri="{FF2B5EF4-FFF2-40B4-BE49-F238E27FC236}">
                    <a16:creationId xmlns:a16="http://schemas.microsoft.com/office/drawing/2014/main" xmlns="" id="{2A4DF6D7-74F1-7340-B072-108EDEFF693B}"/>
                  </a:ext>
                </a:extLst>
              </p:cNvPr>
              <p:cNvSpPr/>
              <p:nvPr/>
            </p:nvSpPr>
            <p:spPr>
              <a:xfrm>
                <a:off x="528790" y="4457289"/>
                <a:ext cx="5493711" cy="40976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defRPr/>
                </a:pPr>
                <a:r>
                  <a:rPr lang="en-US" altLang="zh-CN" sz="1600" b="1" dirty="0">
                    <a:solidFill>
                      <a:schemeClr val="tx1"/>
                    </a:solidFill>
                    <a:latin typeface="Cambria" panose="02040503050406030204" pitchFamily="18" charset="0"/>
                    <a:ea typeface="微软雅黑" panose="020B0503020204020204" charset="-122"/>
                    <a:cs typeface="Arial" panose="020B0604020202020204" pitchFamily="34" charset="0"/>
                  </a:rPr>
                  <a:t>Gold OA papers:</a:t>
                </a:r>
              </a:p>
            </p:txBody>
          </p:sp>
        </p:grpSp>
        <p:sp>
          <p:nvSpPr>
            <p:cNvPr id="30" name="文本框 10">
              <a:extLst>
                <a:ext uri="{FF2B5EF4-FFF2-40B4-BE49-F238E27FC236}">
                  <a16:creationId xmlns:a16="http://schemas.microsoft.com/office/drawing/2014/main" xmlns="" id="{E1D064BF-505F-514D-96E4-960ADC66273E}"/>
                </a:ext>
              </a:extLst>
            </p:cNvPr>
            <p:cNvSpPr txBox="1">
              <a:spLocks noChangeArrowheads="1"/>
            </p:cNvSpPr>
            <p:nvPr/>
          </p:nvSpPr>
          <p:spPr bwMode="auto">
            <a:xfrm>
              <a:off x="619849" y="5455822"/>
              <a:ext cx="5277671" cy="276999"/>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200" dirty="0">
                  <a:latin typeface="Cambria" panose="02040503050406030204" pitchFamily="18" charset="0"/>
                  <a:ea typeface="微软雅黑" panose="020B0503020204020204" charset="-122"/>
                  <a:cs typeface="Arial" panose="020B0604020202020204" pitchFamily="34" charset="0"/>
                </a:rPr>
                <a:t>(Average annual growth rate</a:t>
              </a:r>
              <a:r>
                <a:rPr lang="zh-CN" altLang="en-US" sz="1200" dirty="0">
                  <a:latin typeface="Cambria" panose="02040503050406030204" pitchFamily="18" charset="0"/>
                  <a:ea typeface="微软雅黑" panose="020B0503020204020204" charset="-122"/>
                  <a:cs typeface="Arial" panose="020B0604020202020204" pitchFamily="34" charset="0"/>
                </a:rPr>
                <a:t> </a:t>
              </a:r>
              <a:r>
                <a:rPr lang="en-US" altLang="zh-CN" sz="1200" b="1" dirty="0">
                  <a:latin typeface="Cambria" panose="02040503050406030204" pitchFamily="18" charset="0"/>
                  <a:ea typeface="微软雅黑" panose="020B0503020204020204" charset="-122"/>
                  <a:cs typeface="Arial" panose="020B0604020202020204" pitchFamily="34" charset="0"/>
                </a:rPr>
                <a:t>30.5%</a:t>
              </a:r>
              <a:r>
                <a:rPr lang="en-US" altLang="zh-CN" sz="1200" dirty="0">
                  <a:latin typeface="Cambria" panose="02040503050406030204" pitchFamily="18" charset="0"/>
                  <a:ea typeface="微软雅黑" panose="020B0503020204020204" charset="-122"/>
                  <a:cs typeface="Arial" panose="020B0604020202020204" pitchFamily="34" charset="0"/>
                </a:rPr>
                <a:t>)</a:t>
              </a:r>
            </a:p>
          </p:txBody>
        </p:sp>
        <p:sp>
          <p:nvSpPr>
            <p:cNvPr id="31" name="平行四边形 30">
              <a:extLst>
                <a:ext uri="{FF2B5EF4-FFF2-40B4-BE49-F238E27FC236}">
                  <a16:creationId xmlns:a16="http://schemas.microsoft.com/office/drawing/2014/main" xmlns="" id="{C66037AA-0DC6-8A47-B77B-8612FCCB546F}"/>
                </a:ext>
              </a:extLst>
            </p:cNvPr>
            <p:cNvSpPr/>
            <p:nvPr/>
          </p:nvSpPr>
          <p:spPr>
            <a:xfrm>
              <a:off x="3540366" y="5013326"/>
              <a:ext cx="2239329" cy="428625"/>
            </a:xfrm>
            <a:prstGeom prst="parallelogram">
              <a:avLst/>
            </a:prstGeom>
            <a:gradFill flip="none" rotWithShape="1">
              <a:gsLst>
                <a:gs pos="100000">
                  <a:srgbClr val="EF991B">
                    <a:alpha val="20000"/>
                  </a:srgbClr>
                </a:gs>
                <a:gs pos="0">
                  <a:srgbClr val="EF991B">
                    <a:alpha val="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EF991B"/>
                </a:solidFill>
                <a:latin typeface="Arial" panose="020B0604020202020204" pitchFamily="34" charset="0"/>
                <a:ea typeface="微软雅黑" panose="020B0503020204020204" charset="-122"/>
                <a:cs typeface="Arial" panose="020B0604020202020204" pitchFamily="34" charset="0"/>
              </a:endParaRPr>
            </a:p>
          </p:txBody>
        </p:sp>
        <p:sp>
          <p:nvSpPr>
            <p:cNvPr id="32" name="平行四边形 31">
              <a:extLst>
                <a:ext uri="{FF2B5EF4-FFF2-40B4-BE49-F238E27FC236}">
                  <a16:creationId xmlns:a16="http://schemas.microsoft.com/office/drawing/2014/main" xmlns="" id="{02781E9A-A1D7-1D40-9E54-4971F0713ACA}"/>
                </a:ext>
              </a:extLst>
            </p:cNvPr>
            <p:cNvSpPr/>
            <p:nvPr/>
          </p:nvSpPr>
          <p:spPr>
            <a:xfrm>
              <a:off x="684846" y="5013326"/>
              <a:ext cx="2239329" cy="428625"/>
            </a:xfrm>
            <a:prstGeom prst="parallelogram">
              <a:avLst/>
            </a:prstGeom>
            <a:gradFill flip="none" rotWithShape="1">
              <a:gsLst>
                <a:gs pos="100000">
                  <a:srgbClr val="EF991B">
                    <a:alpha val="20000"/>
                  </a:srgbClr>
                </a:gs>
                <a:gs pos="0">
                  <a:srgbClr val="EF991B">
                    <a:alpha val="0"/>
                  </a:srgb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EF991B"/>
                </a:solidFill>
                <a:latin typeface="Arial" panose="020B0604020202020204" pitchFamily="34" charset="0"/>
                <a:ea typeface="微软雅黑" panose="020B0503020204020204" charset="-122"/>
                <a:cs typeface="Arial" panose="020B0604020202020204" pitchFamily="34" charset="0"/>
              </a:endParaRPr>
            </a:p>
          </p:txBody>
        </p:sp>
        <p:sp>
          <p:nvSpPr>
            <p:cNvPr id="33" name="文本框 10">
              <a:extLst>
                <a:ext uri="{FF2B5EF4-FFF2-40B4-BE49-F238E27FC236}">
                  <a16:creationId xmlns:a16="http://schemas.microsoft.com/office/drawing/2014/main" xmlns="" id="{6EEB1615-6685-3D41-B2D4-E9CD8CA21A2A}"/>
                </a:ext>
              </a:extLst>
            </p:cNvPr>
            <p:cNvSpPr txBox="1">
              <a:spLocks noChangeArrowheads="1"/>
            </p:cNvSpPr>
            <p:nvPr/>
          </p:nvSpPr>
          <p:spPr bwMode="auto">
            <a:xfrm>
              <a:off x="684846" y="5042972"/>
              <a:ext cx="2282803" cy="33855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latin typeface="Cambria" panose="02040503050406030204" pitchFamily="18" charset="0"/>
                  <a:ea typeface="微软雅黑" panose="020B0503020204020204" charset="-122"/>
                  <a:cs typeface="Arial" panose="020B0604020202020204" pitchFamily="34" charset="0"/>
                </a:rPr>
                <a:t>14454</a:t>
              </a:r>
              <a:r>
                <a:rPr lang="zh-CN" altLang="en-US" sz="1600" b="1" dirty="0">
                  <a:latin typeface="Cambria" panose="02040503050406030204" pitchFamily="18" charset="0"/>
                  <a:ea typeface="微软雅黑" panose="020B0503020204020204" charset="-122"/>
                  <a:cs typeface="Arial" panose="020B0604020202020204" pitchFamily="34" charset="0"/>
                </a:rPr>
                <a:t> </a:t>
              </a:r>
              <a:r>
                <a:rPr lang="en-US" altLang="zh-CN" sz="1600" dirty="0">
                  <a:latin typeface="Cambria" panose="02040503050406030204" pitchFamily="18" charset="0"/>
                  <a:ea typeface="微软雅黑" panose="020B0503020204020204" charset="-122"/>
                  <a:cs typeface="Arial" panose="020B0604020202020204" pitchFamily="34" charset="0"/>
                </a:rPr>
                <a:t>(2011, 57.3%)</a:t>
              </a:r>
            </a:p>
          </p:txBody>
        </p:sp>
        <p:sp>
          <p:nvSpPr>
            <p:cNvPr id="34" name="文本框 10">
              <a:extLst>
                <a:ext uri="{FF2B5EF4-FFF2-40B4-BE49-F238E27FC236}">
                  <a16:creationId xmlns:a16="http://schemas.microsoft.com/office/drawing/2014/main" xmlns="" id="{7C240B5A-2567-4F41-8E9B-B73853E7600A}"/>
                </a:ext>
              </a:extLst>
            </p:cNvPr>
            <p:cNvSpPr txBox="1">
              <a:spLocks noChangeArrowheads="1"/>
            </p:cNvSpPr>
            <p:nvPr/>
          </p:nvSpPr>
          <p:spPr bwMode="auto">
            <a:xfrm>
              <a:off x="3540366" y="5042972"/>
              <a:ext cx="2282803" cy="33855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fontAlgn="base">
                <a:spcBef>
                  <a:spcPct val="0"/>
                </a:spcBef>
                <a:spcAft>
                  <a:spcPct val="0"/>
                </a:spcAft>
                <a:defRPr/>
              </a:pPr>
              <a:r>
                <a:rPr lang="en-US" altLang="zh-CN" sz="1600" b="1" dirty="0">
                  <a:latin typeface="Cambria" panose="02040503050406030204" pitchFamily="18" charset="0"/>
                  <a:ea typeface="微软雅黑" panose="020B0503020204020204" charset="-122"/>
                  <a:cs typeface="Arial" panose="020B0604020202020204" pitchFamily="34" charset="0"/>
                </a:rPr>
                <a:t>206375</a:t>
              </a:r>
              <a:r>
                <a:rPr lang="en-US" altLang="zh-CN" sz="1600" dirty="0">
                  <a:latin typeface="Cambria" panose="02040503050406030204" pitchFamily="18" charset="0"/>
                  <a:ea typeface="微软雅黑" panose="020B0503020204020204" charset="-122"/>
                  <a:cs typeface="Arial" panose="020B0604020202020204" pitchFamily="34" charset="0"/>
                </a:rPr>
                <a:t>(2021, 86.4%) </a:t>
              </a:r>
            </a:p>
          </p:txBody>
        </p:sp>
        <p:sp>
          <p:nvSpPr>
            <p:cNvPr id="35" name="右箭头 29">
              <a:extLst>
                <a:ext uri="{FF2B5EF4-FFF2-40B4-BE49-F238E27FC236}">
                  <a16:creationId xmlns:a16="http://schemas.microsoft.com/office/drawing/2014/main" xmlns="" id="{833F9589-9050-8A4A-AF25-AE5F6E2A009C}"/>
                </a:ext>
              </a:extLst>
            </p:cNvPr>
            <p:cNvSpPr/>
            <p:nvPr/>
          </p:nvSpPr>
          <p:spPr bwMode="auto">
            <a:xfrm>
              <a:off x="3074918" y="5105429"/>
              <a:ext cx="351148" cy="244418"/>
            </a:xfrm>
            <a:prstGeom prst="rightArrow">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914400" fontAlgn="base">
                <a:spcBef>
                  <a:spcPts val="1800"/>
                </a:spcBef>
                <a:spcAft>
                  <a:spcPct val="0"/>
                </a:spcAft>
              </a:pPr>
              <a:endParaRPr lang="zh-CN" altLang="en-US" sz="2000" b="1">
                <a:solidFill>
                  <a:srgbClr val="EF991B"/>
                </a:solidFill>
                <a:latin typeface="Arial" panose="020B0604020202020204" pitchFamily="34" charset="0"/>
                <a:ea typeface="微软雅黑" panose="020B0503020204020204" charset="-122"/>
                <a:cs typeface="Arial" panose="020B0604020202020204" pitchFamily="34" charset="0"/>
              </a:endParaRPr>
            </a:p>
          </p:txBody>
        </p:sp>
      </p:grpSp>
      <p:graphicFrame>
        <p:nvGraphicFramePr>
          <p:cNvPr id="48" name="图表 47">
            <a:extLst>
              <a:ext uri="{FF2B5EF4-FFF2-40B4-BE49-F238E27FC236}">
                <a16:creationId xmlns:a16="http://schemas.microsoft.com/office/drawing/2014/main" xmlns="" id="{CBD21FEF-5C0C-C34C-8E77-AC39910CAFE2}"/>
              </a:ext>
            </a:extLst>
          </p:cNvPr>
          <p:cNvGraphicFramePr/>
          <p:nvPr>
            <p:extLst>
              <p:ext uri="{D42A27DB-BD31-4B8C-83A1-F6EECF244321}">
                <p14:modId xmlns:p14="http://schemas.microsoft.com/office/powerpoint/2010/main" val="4078356143"/>
              </p:ext>
            </p:extLst>
          </p:nvPr>
        </p:nvGraphicFramePr>
        <p:xfrm>
          <a:off x="6352412" y="1700113"/>
          <a:ext cx="4856314" cy="3389842"/>
        </p:xfrm>
        <a:graphic>
          <a:graphicData uri="http://schemas.openxmlformats.org/drawingml/2006/chart">
            <c:chart xmlns:c="http://schemas.openxmlformats.org/drawingml/2006/chart" xmlns:r="http://schemas.openxmlformats.org/officeDocument/2006/relationships" r:id="rId2"/>
          </a:graphicData>
        </a:graphic>
      </p:graphicFrame>
      <p:sp>
        <p:nvSpPr>
          <p:cNvPr id="2" name="矩形 1">
            <a:extLst>
              <a:ext uri="{FF2B5EF4-FFF2-40B4-BE49-F238E27FC236}">
                <a16:creationId xmlns:a16="http://schemas.microsoft.com/office/drawing/2014/main" xmlns="" id="{11AE1DFA-665E-124E-BADB-ED91FEEE50CA}"/>
              </a:ext>
            </a:extLst>
          </p:cNvPr>
          <p:cNvSpPr/>
          <p:nvPr/>
        </p:nvSpPr>
        <p:spPr>
          <a:xfrm>
            <a:off x="6395886" y="5349847"/>
            <a:ext cx="4788581" cy="461665"/>
          </a:xfrm>
          <a:prstGeom prst="rect">
            <a:avLst/>
          </a:prstGeom>
        </p:spPr>
        <p:txBody>
          <a:bodyPr wrap="square">
            <a:spAutoFit/>
          </a:bodyPr>
          <a:lstStyle/>
          <a:p>
            <a:r>
              <a:rPr lang="en-GB" altLang="zh-CN" sz="1200" dirty="0">
                <a:latin typeface="Cambria" panose="02040503050406030204" pitchFamily="18" charset="0"/>
                <a:ea typeface="微软雅黑" panose="020B0503020204020204" charset="-122"/>
              </a:rPr>
              <a:t>Articles published in international journals and open access articles of China, 2011-2021. Source: </a:t>
            </a:r>
            <a:r>
              <a:rPr lang="en-US" altLang="zh-CN" sz="1200" i="1" dirty="0">
                <a:latin typeface="Cambria" panose="02040503050406030204" pitchFamily="18" charset="0"/>
                <a:ea typeface="微软雅黑" panose="020B0503020204020204" charset="-122"/>
                <a:cs typeface="Arial" panose="020B0604020202020204" pitchFamily="34" charset="0"/>
                <a:hlinkClick r:id="rId3"/>
              </a:rPr>
              <a:t>Open Access Publishing in China 2022</a:t>
            </a:r>
            <a:endParaRPr lang="zh-CN" altLang="en-US" sz="1200" dirty="0">
              <a:latin typeface="Cambria" panose="02040503050406030204" pitchFamily="18" charset="0"/>
              <a:ea typeface="微软雅黑" panose="020B0503020204020204" charset="-122"/>
            </a:endParaRPr>
          </a:p>
        </p:txBody>
      </p:sp>
      <p:sp>
        <p:nvSpPr>
          <p:cNvPr id="4" name="矩形 3">
            <a:extLst>
              <a:ext uri="{FF2B5EF4-FFF2-40B4-BE49-F238E27FC236}">
                <a16:creationId xmlns:a16="http://schemas.microsoft.com/office/drawing/2014/main" xmlns="" id="{53F58F06-063E-6246-AEE6-AEA5F59CB723}"/>
              </a:ext>
            </a:extLst>
          </p:cNvPr>
          <p:cNvSpPr/>
          <p:nvPr/>
        </p:nvSpPr>
        <p:spPr>
          <a:xfrm>
            <a:off x="539441" y="6172438"/>
            <a:ext cx="5401629" cy="461665"/>
          </a:xfrm>
          <a:prstGeom prst="rect">
            <a:avLst/>
          </a:prstGeom>
        </p:spPr>
        <p:txBody>
          <a:bodyPr wrap="square">
            <a:spAutoFit/>
          </a:bodyPr>
          <a:lstStyle/>
          <a:p>
            <a:pPr>
              <a:tabLst>
                <a:tab pos="457200" algn="l"/>
              </a:tabLst>
            </a:pPr>
            <a:r>
              <a:rPr lang="en-US" altLang="zh-CN" sz="1200" dirty="0">
                <a:latin typeface="Cambria" panose="02040503050406030204" pitchFamily="18" charset="0"/>
                <a:ea typeface="微软雅黑" panose="020B0503020204020204" charset="-122"/>
              </a:rPr>
              <a:t>D</a:t>
            </a:r>
            <a:r>
              <a:rPr lang="en-US" altLang="zh-CN" sz="1200" dirty="0">
                <a:latin typeface="Cambria" panose="02040503050406030204" pitchFamily="18" charset="0"/>
                <a:ea typeface="微软雅黑" panose="020B0503020204020204" charset="-122"/>
                <a:cs typeface="Arial" panose="020B0604020202020204" pitchFamily="34" charset="0"/>
              </a:rPr>
              <a:t>atabase: Clarivate’s Science Citation Index; Literature types: Article and Review</a:t>
            </a:r>
            <a:r>
              <a:rPr lang="en-US" altLang="zh-CN" sz="1200" dirty="0">
                <a:latin typeface="Cambria" panose="02040503050406030204" pitchFamily="18" charset="0"/>
                <a:ea typeface="微软雅黑" panose="020B0503020204020204" charset="-122"/>
              </a:rPr>
              <a:t>; R</a:t>
            </a:r>
            <a:r>
              <a:rPr lang="en-US" altLang="zh-CN" sz="1200" dirty="0">
                <a:latin typeface="Cambria" panose="02040503050406030204" pitchFamily="18" charset="0"/>
                <a:ea typeface="微软雅黑" panose="020B0503020204020204" charset="-122"/>
                <a:cs typeface="Arial" panose="020B0604020202020204" pitchFamily="34" charset="0"/>
              </a:rPr>
              <a:t>egistered address of the paper includes China</a:t>
            </a:r>
            <a:endParaRPr lang="zh-CN" altLang="en-US" sz="1200" dirty="0">
              <a:latin typeface="Cambria" panose="02040503050406030204" pitchFamily="18" charset="0"/>
              <a:ea typeface="微软雅黑" panose="020B0503020204020204" charset="-122"/>
              <a:cs typeface="Arial" panose="020B0604020202020204" pitchFamily="34" charset="0"/>
            </a:endParaRPr>
          </a:p>
        </p:txBody>
      </p:sp>
    </p:spTree>
    <p:extLst>
      <p:ext uri="{BB962C8B-B14F-4D97-AF65-F5344CB8AC3E}">
        <p14:creationId xmlns:p14="http://schemas.microsoft.com/office/powerpoint/2010/main" val="3653796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1992</Words>
  <Application>Microsoft Office PowerPoint</Application>
  <PresentationFormat>Widescreen</PresentationFormat>
  <Paragraphs>246</Paragraphs>
  <Slides>20</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微软雅黑</vt:lpstr>
      <vt:lpstr>Arial</vt:lpstr>
      <vt:lpstr>Calibri</vt:lpstr>
      <vt:lpstr>Calibri Light</vt:lpstr>
      <vt:lpstr>Cambria</vt:lpstr>
      <vt:lpstr>等线</vt:lpstr>
      <vt:lpstr>Inter SemiBold</vt:lpstr>
      <vt:lpstr>Spectral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Farzeen Ammara</cp:lastModifiedBy>
  <cp:revision>75</cp:revision>
  <dcterms:created xsi:type="dcterms:W3CDTF">2024-06-15T05:35:11Z</dcterms:created>
  <dcterms:modified xsi:type="dcterms:W3CDTF">2024-08-13T13:16:54Z</dcterms:modified>
</cp:coreProperties>
</file>